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5" r:id="rId3"/>
    <p:sldId id="302" r:id="rId4"/>
    <p:sldId id="258" r:id="rId5"/>
    <p:sldId id="283" r:id="rId6"/>
    <p:sldId id="305" r:id="rId7"/>
    <p:sldId id="284" r:id="rId8"/>
    <p:sldId id="288" r:id="rId9"/>
    <p:sldId id="301" r:id="rId10"/>
    <p:sldId id="289" r:id="rId11"/>
    <p:sldId id="290" r:id="rId12"/>
    <p:sldId id="291" r:id="rId13"/>
    <p:sldId id="28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28" autoAdjust="0"/>
    <p:restoredTop sz="94660"/>
  </p:normalViewPr>
  <p:slideViewPr>
    <p:cSldViewPr>
      <p:cViewPr>
        <p:scale>
          <a:sx n="106" d="100"/>
          <a:sy n="106" d="100"/>
        </p:scale>
        <p:origin x="-120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pPr/>
              <a:t>17.11.2021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pPr/>
              <a:t>‹#›</a:t>
            </a:fld>
            <a:endParaRPr lang="ru-RU"/>
          </a:p>
        </p:txBody>
      </p:sp>
    </p:spTree>
    <p:extLst>
      <p:ext uri="{BB962C8B-B14F-4D97-AF65-F5344CB8AC3E}">
        <p14:creationId xmlns:p14="http://schemas.microsoft.com/office/powerpoint/2010/main" xmlns="" val="83018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p:oleObj spid="_x0000_s1042" name="Image" r:id="rId15" imgW="10793651" imgH="1498413" progId="">
              <p:embed/>
            </p:oleObj>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786" y="785794"/>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Интернет-этика</a:t>
            </a:r>
            <a:endParaRPr lang="ru-RU" dirty="0"/>
          </a:p>
        </p:txBody>
      </p:sp>
      <p:sp>
        <p:nvSpPr>
          <p:cNvPr id="3" name="Содержимое 2"/>
          <p:cNvSpPr>
            <a:spLocks noGrp="1"/>
          </p:cNvSpPr>
          <p:nvPr>
            <p:ph idx="1"/>
          </p:nvPr>
        </p:nvSpPr>
        <p:spPr/>
        <p:txBody>
          <a:bodyPr/>
          <a:lstStyle/>
          <a:p>
            <a:pPr lvl="0"/>
            <a:r>
              <a:rPr lang="ru-RU" sz="1600" dirty="0">
                <a:solidFill>
                  <a:schemeClr val="tx1"/>
                </a:solidFill>
                <a:latin typeface="+mn-lt"/>
                <a:ea typeface="+mn-ea"/>
                <a:cs typeface="+mn-cs"/>
              </a:rPr>
              <a:t>Узнайте правила прежде, чем что-нибудь сказать или </a:t>
            </a:r>
            <a:r>
              <a:rPr lang="ru-RU" sz="1600" dirty="0" smtClean="0">
                <a:solidFill>
                  <a:schemeClr val="tx1"/>
                </a:solidFill>
                <a:latin typeface="+mn-lt"/>
                <a:ea typeface="+mn-ea"/>
                <a:cs typeface="+mn-cs"/>
              </a:rPr>
              <a:t>сделать. </a:t>
            </a:r>
            <a:endParaRPr lang="ru-RU" sz="1600" dirty="0">
              <a:solidFill>
                <a:schemeClr val="tx1"/>
              </a:solidFill>
              <a:latin typeface="+mn-lt"/>
              <a:ea typeface="+mn-ea"/>
              <a:cs typeface="+mn-cs"/>
            </a:endParaRPr>
          </a:p>
          <a:p>
            <a:pPr lvl="0"/>
            <a:r>
              <a:rPr lang="ru-RU" sz="1600" dirty="0">
                <a:solidFill>
                  <a:schemeClr val="tx1"/>
                </a:solidFill>
                <a:latin typeface="+mn-lt"/>
                <a:ea typeface="+mn-ea"/>
                <a:cs typeface="+mn-cs"/>
              </a:rPr>
              <a:t>Думайте прежде, чем что-либо напечатать. Удостоверьтесь, что Вы говорите приемлемые вещи, которые не приведут к разгоревшемуся конфликту. Единственное, в чем Вы можете не сомневаться – это в том, что все, сказанное Вами в Интернете, может вернуться и неотступно преследовать Вас.</a:t>
            </a:r>
          </a:p>
          <a:p>
            <a:pPr lvl="0"/>
            <a:r>
              <a:rPr lang="ru-RU" sz="1600" dirty="0">
                <a:solidFill>
                  <a:schemeClr val="tx1"/>
                </a:solidFill>
                <a:latin typeface="+mn-lt"/>
                <a:ea typeface="+mn-ea"/>
                <a:cs typeface="+mn-cs"/>
              </a:rPr>
              <a:t>Не относитесь критически к другим, особенно к новичкам, даже если они нарушают правила. Если Вы должны помочь кому-то или исправить кого-то, сделайте это по электронной почте, а не на общественном форуме (например, в чате). Помните, что и Вы когда-то были новичком.</a:t>
            </a:r>
          </a:p>
          <a:p>
            <a:pPr lvl="0"/>
            <a:r>
              <a:rPr lang="ru-RU" sz="1600" dirty="0">
                <a:solidFill>
                  <a:schemeClr val="tx1"/>
                </a:solidFill>
                <a:latin typeface="+mn-lt"/>
                <a:ea typeface="+mn-ea"/>
                <a:cs typeface="+mn-cs"/>
              </a:rPr>
              <a:t>Не тратьте время других пользователей впустую. Не посылайте цепочку электронных писем, не передавайте </a:t>
            </a:r>
            <a:r>
              <a:rPr lang="ru-RU" sz="1600" dirty="0" err="1">
                <a:solidFill>
                  <a:schemeClr val="tx1"/>
                </a:solidFill>
                <a:latin typeface="+mn-lt"/>
                <a:ea typeface="+mn-ea"/>
                <a:cs typeface="+mn-cs"/>
              </a:rPr>
              <a:t>киберслухи</a:t>
            </a:r>
            <a:r>
              <a:rPr lang="ru-RU" sz="1600" dirty="0">
                <a:solidFill>
                  <a:schemeClr val="tx1"/>
                </a:solidFill>
                <a:latin typeface="+mn-lt"/>
                <a:ea typeface="+mn-ea"/>
                <a:cs typeface="+mn-cs"/>
              </a:rPr>
              <a:t>, не разыгрывайте других, не рассылайте спам. </a:t>
            </a:r>
          </a:p>
          <a:p>
            <a:pPr lvl="0"/>
            <a:r>
              <a:rPr lang="ru-RU" sz="1600" dirty="0">
                <a:solidFill>
                  <a:schemeClr val="tx1"/>
                </a:solidFill>
                <a:latin typeface="+mn-lt"/>
                <a:ea typeface="+mn-ea"/>
                <a:cs typeface="+mn-cs"/>
              </a:rPr>
              <a:t>Защищайте личную жизнь и личную информацию других пользователей. Не публикуйте в </a:t>
            </a:r>
            <a:r>
              <a:rPr lang="ru-RU" sz="1600" dirty="0" err="1">
                <a:solidFill>
                  <a:schemeClr val="tx1"/>
                </a:solidFill>
                <a:latin typeface="+mn-lt"/>
                <a:ea typeface="+mn-ea"/>
                <a:cs typeface="+mn-cs"/>
              </a:rPr>
              <a:t>онлайне</a:t>
            </a:r>
            <a:r>
              <a:rPr lang="ru-RU" sz="1600" dirty="0">
                <a:solidFill>
                  <a:schemeClr val="tx1"/>
                </a:solidFill>
                <a:latin typeface="+mn-lt"/>
                <a:ea typeface="+mn-ea"/>
                <a:cs typeface="+mn-cs"/>
              </a:rPr>
              <a:t> чей-либо адрес электронной почты без разрешения владельца. Вместо этого можно использоваться опцию «Отправить по электронной почте». Не используйте без разрешения чужой пароль.</a:t>
            </a:r>
          </a:p>
          <a:p>
            <a:pPr lvl="0"/>
            <a:r>
              <a:rPr lang="ru-RU" sz="1600" dirty="0">
                <a:solidFill>
                  <a:schemeClr val="tx1"/>
                </a:solidFill>
                <a:latin typeface="+mn-lt"/>
                <a:ea typeface="+mn-ea"/>
                <a:cs typeface="+mn-cs"/>
              </a:rPr>
              <a:t>Не присваивайте вещи, не платя за них (в основном это касается условно-бесплатного программного обеспечения). </a:t>
            </a:r>
          </a:p>
          <a:p>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Профилактика </a:t>
            </a:r>
            <a:r>
              <a:rPr lang="ru-RU" b="1" dirty="0" err="1">
                <a:solidFill>
                  <a:schemeClr val="bg1"/>
                </a:solidFill>
                <a:latin typeface="+mj-lt"/>
                <a:ea typeface="+mj-ea"/>
                <a:cs typeface="+mj-cs"/>
              </a:rPr>
              <a:t>Интернет-зависимости</a:t>
            </a:r>
            <a:r>
              <a:rPr lang="ru-RU" b="1" dirty="0">
                <a:solidFill>
                  <a:schemeClr val="bg1"/>
                </a:solidFill>
                <a:latin typeface="+mj-lt"/>
                <a:ea typeface="+mj-ea"/>
                <a:cs typeface="+mj-cs"/>
              </a:rPr>
              <a:t> у учащихся</a:t>
            </a:r>
            <a:endParaRPr lang="ru-RU" dirty="0"/>
          </a:p>
        </p:txBody>
      </p:sp>
      <p:sp>
        <p:nvSpPr>
          <p:cNvPr id="3" name="Содержимое 2"/>
          <p:cNvSpPr>
            <a:spLocks noGrp="1"/>
          </p:cNvSpPr>
          <p:nvPr>
            <p:ph idx="1"/>
          </p:nvPr>
        </p:nvSpPr>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a:t>
            </a:r>
            <a:r>
              <a:rPr lang="ru-RU" sz="1400" dirty="0" err="1">
                <a:solidFill>
                  <a:schemeClr val="tx1"/>
                </a:solidFill>
                <a:latin typeface="+mn-lt"/>
                <a:ea typeface="+mn-ea"/>
                <a:cs typeface="+mn-cs"/>
              </a:rPr>
              <a:t>аддикции</a:t>
            </a:r>
            <a:r>
              <a:rPr lang="ru-RU" sz="1400" dirty="0">
                <a:solidFill>
                  <a:schemeClr val="tx1"/>
                </a:solidFill>
                <a:latin typeface="+mn-lt"/>
                <a:ea typeface="+mn-ea"/>
                <a:cs typeface="+mn-cs"/>
              </a:rPr>
              <a:t>, либо психические отклонения. </a:t>
            </a:r>
          </a:p>
          <a:p>
            <a:pPr lvl="0"/>
            <a:r>
              <a:rPr lang="ru-RU" sz="1400" dirty="0">
                <a:solidFill>
                  <a:schemeClr val="tx1"/>
                </a:solidFill>
                <a:latin typeface="+mn-lt"/>
                <a:ea typeface="+mn-ea"/>
                <a:cs typeface="+mn-cs"/>
              </a:rPr>
              <a:t>Расширение симптоматики, преувеличение количества потенциальных пациентов, шумиха в прессе удобны на данный момент специалистам по психическому здоровью и исследователям этого феномена. </a:t>
            </a:r>
          </a:p>
          <a:p>
            <a:endParaRPr lang="ru-RU"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err="1">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«гло­жет»,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Технологии безопасной работы в сети</a:t>
            </a:r>
            <a:endParaRPr lang="ru-RU" dirty="0"/>
          </a:p>
        </p:txBody>
      </p:sp>
      <p:sp>
        <p:nvSpPr>
          <p:cNvPr id="3" name="Содержимое 2"/>
          <p:cNvSpPr>
            <a:spLocks noGrp="1"/>
          </p:cNvSpPr>
          <p:nvPr>
            <p:ph idx="1"/>
          </p:nvPr>
        </p:nvSpPr>
        <p:spPr/>
        <p:txBody>
          <a:bodyPr/>
          <a:lstStyle/>
          <a:p>
            <a:r>
              <a:rPr lang="ru-RU" b="1" dirty="0">
                <a:solidFill>
                  <a:schemeClr val="tx1"/>
                </a:solidFill>
                <a:latin typeface="+mn-lt"/>
                <a:ea typeface="+mn-ea"/>
                <a:cs typeface="+mn-cs"/>
              </a:rPr>
              <a:t>Безопасность при навигации по сайтам и по приему почты</a:t>
            </a:r>
            <a:endParaRPr lang="ru-RU" dirty="0">
              <a:solidFill>
                <a:schemeClr val="tx1"/>
              </a:solidFill>
              <a:latin typeface="+mn-lt"/>
              <a:ea typeface="+mn-ea"/>
              <a:cs typeface="+mn-cs"/>
            </a:endParaRPr>
          </a:p>
          <a:p>
            <a:pPr>
              <a:buNone/>
            </a:pPr>
            <a:r>
              <a:rPr lang="ru-RU" sz="1600" dirty="0">
                <a:solidFill>
                  <a:schemeClr val="tx1"/>
                </a:solidFill>
                <a:latin typeface="+mn-lt"/>
                <a:ea typeface="+mn-ea"/>
                <a:cs typeface="+mn-cs"/>
              </a:rPr>
              <a:t>1. Не ходите на незнакомые сайты. </a:t>
            </a:r>
          </a:p>
          <a:p>
            <a:pPr>
              <a:buNone/>
            </a:pPr>
            <a:r>
              <a:rPr lang="ru-RU" sz="1600" dirty="0">
                <a:solidFill>
                  <a:schemeClr val="tx1"/>
                </a:solidFill>
                <a:latin typeface="+mn-lt"/>
                <a:ea typeface="+mn-ea"/>
                <a:cs typeface="+mn-cs"/>
              </a:rPr>
              <a:t>2. Если ходите, то выключайте (на всякий случай) поддержку языка </a:t>
            </a:r>
            <a:r>
              <a:rPr lang="ru-RU" sz="1600" dirty="0" err="1">
                <a:solidFill>
                  <a:schemeClr val="tx1"/>
                </a:solidFill>
                <a:latin typeface="+mn-lt"/>
                <a:ea typeface="+mn-ea"/>
                <a:cs typeface="+mn-cs"/>
              </a:rPr>
              <a:t>Java</a:t>
            </a:r>
            <a:r>
              <a:rPr lang="ru-RU" sz="1600" dirty="0">
                <a:solidFill>
                  <a:schemeClr val="tx1"/>
                </a:solidFill>
                <a:latin typeface="+mn-lt"/>
                <a:ea typeface="+mn-ea"/>
                <a:cs typeface="+mn-cs"/>
              </a:rPr>
              <a:t> и использование </a:t>
            </a:r>
            <a:r>
              <a:rPr lang="ru-RU" sz="1600" dirty="0" err="1">
                <a:solidFill>
                  <a:schemeClr val="tx1"/>
                </a:solidFill>
                <a:latin typeface="+mn-lt"/>
                <a:ea typeface="+mn-ea"/>
                <a:cs typeface="+mn-cs"/>
              </a:rPr>
              <a:t>cookies</a:t>
            </a:r>
            <a:r>
              <a:rPr lang="ru-RU" sz="1600" dirty="0">
                <a:solidFill>
                  <a:schemeClr val="tx1"/>
                </a:solidFill>
                <a:latin typeface="+mn-lt"/>
                <a:ea typeface="+mn-ea"/>
                <a:cs typeface="+mn-cs"/>
              </a:rPr>
              <a:t>. </a:t>
            </a:r>
          </a:p>
          <a:p>
            <a:pPr>
              <a:buNone/>
            </a:pPr>
            <a:r>
              <a:rPr lang="ru-RU" sz="1600" dirty="0">
                <a:solidFill>
                  <a:schemeClr val="tx1"/>
                </a:solidFill>
                <a:latin typeface="+mn-lt"/>
                <a:ea typeface="+mn-ea"/>
                <a:cs typeface="+mn-cs"/>
              </a:rPr>
              <a:t>3. Если к вам по почте пришел файл </a:t>
            </a:r>
            <a:r>
              <a:rPr lang="ru-RU" sz="1600" dirty="0" err="1">
                <a:solidFill>
                  <a:schemeClr val="tx1"/>
                </a:solidFill>
                <a:latin typeface="+mn-lt"/>
                <a:ea typeface="+mn-ea"/>
                <a:cs typeface="+mn-cs"/>
              </a:rPr>
              <a:t>Word</a:t>
            </a:r>
            <a:r>
              <a:rPr lang="ru-RU" sz="1600" dirty="0">
                <a:solidFill>
                  <a:schemeClr val="tx1"/>
                </a:solidFill>
                <a:latin typeface="+mn-lt"/>
                <a:ea typeface="+mn-ea"/>
                <a:cs typeface="+mn-cs"/>
              </a:rPr>
              <a:t> или </a:t>
            </a:r>
            <a:r>
              <a:rPr lang="ru-RU" sz="1600" dirty="0" err="1">
                <a:solidFill>
                  <a:schemeClr val="tx1"/>
                </a:solidFill>
                <a:latin typeface="+mn-lt"/>
                <a:ea typeface="+mn-ea"/>
                <a:cs typeface="+mn-cs"/>
              </a:rPr>
              <a:t>Excel</a:t>
            </a:r>
            <a:r>
              <a:rPr lang="ru-RU" sz="1600" dirty="0">
                <a:solidFill>
                  <a:schemeClr val="tx1"/>
                </a:solidFill>
                <a:latin typeface="+mn-lt"/>
                <a:ea typeface="+mn-ea"/>
                <a:cs typeface="+mn-cs"/>
              </a:rPr>
              <a:t>, даже от знакомого лица, прежде чем открыть, обязательно проверьте его на макровирусы. </a:t>
            </a:r>
          </a:p>
          <a:p>
            <a:pPr>
              <a:buNone/>
            </a:pPr>
            <a:r>
              <a:rPr lang="ru-RU" sz="1600" dirty="0">
                <a:solidFill>
                  <a:schemeClr val="tx1"/>
                </a:solidFill>
                <a:latin typeface="+mn-lt"/>
                <a:ea typeface="+mn-ea"/>
                <a:cs typeface="+mn-cs"/>
              </a:rPr>
              <a:t>4. Если пришел </a:t>
            </a:r>
            <a:r>
              <a:rPr lang="ru-RU" sz="1600" b="1" dirty="0">
                <a:solidFill>
                  <a:schemeClr val="tx1"/>
                </a:solidFill>
                <a:latin typeface="+mn-lt"/>
                <a:ea typeface="+mn-ea"/>
                <a:cs typeface="+mn-cs"/>
              </a:rPr>
              <a:t>exe-файл</a:t>
            </a:r>
            <a:r>
              <a:rPr lang="ru-RU" sz="1600" dirty="0">
                <a:solidFill>
                  <a:schemeClr val="tx1"/>
                </a:solidFill>
                <a:latin typeface="+mn-lt"/>
                <a:ea typeface="+mn-ea"/>
                <a:cs typeface="+mn-cs"/>
              </a:rPr>
              <a:t>, даже от знакомого, ни в коем случае не запускайте его, а лучше сразу удалите и очистите корзину в вашей программе чтения почты. Бывали случаи рассылки вирусов. Вот недавно хакерами был вскрыт один из крупнейших узлов бесплатной почты </a:t>
            </a:r>
            <a:r>
              <a:rPr lang="ru-RU" sz="1600" dirty="0" err="1">
                <a:solidFill>
                  <a:schemeClr val="tx1"/>
                </a:solidFill>
                <a:latin typeface="+mn-lt"/>
                <a:ea typeface="+mn-ea"/>
                <a:cs typeface="+mn-cs"/>
              </a:rPr>
              <a:t>Hotmail</a:t>
            </a:r>
            <a:r>
              <a:rPr lang="ru-RU" sz="1600" dirty="0">
                <a:solidFill>
                  <a:schemeClr val="tx1"/>
                </a:solidFill>
                <a:latin typeface="+mn-lt"/>
                <a:ea typeface="+mn-ea"/>
                <a:cs typeface="+mn-cs"/>
              </a:rPr>
              <a:t>. Так что не исключено, что с адреса вашего знакомого придет вирус. </a:t>
            </a:r>
          </a:p>
          <a:p>
            <a:pPr>
              <a:buNone/>
            </a:pPr>
            <a:r>
              <a:rPr lang="ru-RU" sz="1600" dirty="0">
                <a:solidFill>
                  <a:schemeClr val="tx1"/>
                </a:solidFill>
                <a:latin typeface="+mn-lt"/>
                <a:ea typeface="+mn-ea"/>
                <a:cs typeface="+mn-cs"/>
              </a:rPr>
              <a:t>5. Не заходите на сайты, где предлагают бесплатный Интернет (не бесплатный </a:t>
            </a:r>
            <a:r>
              <a:rPr lang="ru-RU" sz="1600" dirty="0" err="1">
                <a:solidFill>
                  <a:schemeClr val="tx1"/>
                </a:solidFill>
                <a:latin typeface="+mn-lt"/>
                <a:ea typeface="+mn-ea"/>
                <a:cs typeface="+mn-cs"/>
              </a:rPr>
              <a:t>e-mail</a:t>
            </a:r>
            <a:r>
              <a:rPr lang="ru-RU" sz="1600" dirty="0">
                <a:solidFill>
                  <a:schemeClr val="tx1"/>
                </a:solidFill>
                <a:latin typeface="+mn-lt"/>
                <a:ea typeface="+mn-ea"/>
                <a:cs typeface="+mn-cs"/>
              </a:rPr>
              <a:t>, это разные вещи). </a:t>
            </a:r>
          </a:p>
          <a:p>
            <a:pPr>
              <a:buNone/>
            </a:pPr>
            <a:r>
              <a:rPr lang="ru-RU" sz="1600" dirty="0">
                <a:solidFill>
                  <a:schemeClr val="tx1"/>
                </a:solidFill>
                <a:latin typeface="+mn-lt"/>
                <a:ea typeface="+mn-ea"/>
                <a:cs typeface="+mn-cs"/>
              </a:rPr>
              <a:t>6. Никогда, никому не посылайте свой пароль. </a:t>
            </a:r>
          </a:p>
          <a:p>
            <a:pPr>
              <a:buNone/>
            </a:pPr>
            <a:r>
              <a:rPr lang="ru-RU" sz="1600" dirty="0">
                <a:solidFill>
                  <a:schemeClr val="tx1"/>
                </a:solidFill>
                <a:latin typeface="+mn-lt"/>
                <a:ea typeface="+mn-ea"/>
                <a:cs typeface="+mn-cs"/>
              </a:rPr>
              <a:t>7. Старайтесь использовать для паролей трудно запоминаемый набор цифр и букв. А еще лучше </a:t>
            </a:r>
            <a:r>
              <a:rPr lang="ru-RU" sz="1600" dirty="0" err="1">
                <a:solidFill>
                  <a:schemeClr val="tx1"/>
                </a:solidFill>
                <a:latin typeface="+mn-lt"/>
                <a:ea typeface="+mn-ea"/>
                <a:cs typeface="+mn-cs"/>
              </a:rPr>
              <a:t>сгенерите</a:t>
            </a:r>
            <a:r>
              <a:rPr lang="ru-RU" sz="1600" dirty="0">
                <a:solidFill>
                  <a:schemeClr val="tx1"/>
                </a:solidFill>
                <a:latin typeface="+mn-lt"/>
                <a:ea typeface="+mn-ea"/>
                <a:cs typeface="+mn-cs"/>
              </a:rPr>
              <a:t> его специальной программой или попросите сделать это своего провайдера.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p:txBody>
          <a:bodyPr/>
          <a:lstStyle/>
          <a:p>
            <a:r>
              <a:rPr lang="ru-RU" sz="1600" b="1" dirty="0" smtClean="0"/>
              <a:t>Контакты с незнакомыми людьми с помощью чатов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b="1" dirty="0" smtClean="0"/>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2149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r>
              <a:rPr lang="ru-RU" sz="1600" b="1" dirty="0" smtClean="0"/>
              <a:t>Угроза заражения вредоносным ПО. </a:t>
            </a:r>
          </a:p>
          <a:p>
            <a:pPr>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smtClean="0"/>
              <a:t>кажущуюся </a:t>
            </a:r>
            <a:r>
              <a:rPr lang="ru-RU" b="1" dirty="0" smtClean="0"/>
              <a:t>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a:t>
            </a:r>
            <a:r>
              <a:rPr lang="ru-RU" sz="1600" b="1" dirty="0" smtClean="0"/>
              <a:t>себя</a:t>
            </a:r>
            <a:r>
              <a:rPr lang="ru-RU" sz="1600" b="1" dirty="0" smtClean="0"/>
              <a:t> </a:t>
            </a:r>
            <a:r>
              <a:rPr lang="ru-RU" sz="1600" b="1" dirty="0" smtClean="0"/>
              <a:t>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500034" y="4572008"/>
            <a:ext cx="8286808" cy="1754326"/>
          </a:xfrm>
          <a:prstGeom prst="rect">
            <a:avLst/>
          </a:prstGeom>
          <a:noFill/>
        </p:spPr>
        <p:txBody>
          <a:bodyPr wrap="square" rtlCol="0">
            <a:spAutoFit/>
          </a:bodyPr>
          <a:lstStyle/>
          <a:p>
            <a:r>
              <a:rPr lang="ru-RU" dirty="0" smtClean="0"/>
              <a:t>Научитесь , </a:t>
            </a:r>
            <a:r>
              <a:rPr lang="ru-RU" dirty="0" smtClean="0"/>
              <a:t>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Вы</a:t>
            </a:r>
            <a:r>
              <a:rPr lang="ru-RU" sz="1600" b="1" dirty="0" smtClean="0"/>
              <a:t> должны </a:t>
            </a:r>
            <a:r>
              <a:rPr lang="ru-RU" sz="1600" b="1" dirty="0" smtClean="0"/>
              <a:t>понять, что </a:t>
            </a:r>
            <a:r>
              <a:rPr lang="ru-RU" sz="1600" b="1" dirty="0" smtClean="0"/>
              <a:t> </a:t>
            </a:r>
            <a:r>
              <a:rPr lang="ru-RU" sz="1600" b="1" dirty="0" smtClean="0"/>
              <a:t>виртуальный собеседник может выдавать себя за другого.</a:t>
            </a:r>
            <a:endParaRPr lang="ru-RU" sz="1600" b="1" dirty="0"/>
          </a:p>
        </p:txBody>
      </p:sp>
      <p:sp>
        <p:nvSpPr>
          <p:cNvPr id="6" name="TextBox 5"/>
          <p:cNvSpPr txBox="1"/>
          <p:nvPr/>
        </p:nvSpPr>
        <p:spPr>
          <a:xfrm>
            <a:off x="928662" y="4857760"/>
            <a:ext cx="7715304" cy="923330"/>
          </a:xfrm>
          <a:prstGeom prst="rect">
            <a:avLst/>
          </a:prstGeom>
          <a:noFill/>
        </p:spPr>
        <p:txBody>
          <a:bodyPr wrap="square" rtlCol="0">
            <a:spAutoFit/>
          </a:bodyPr>
          <a:lstStyle/>
          <a:p>
            <a:r>
              <a:rPr lang="ru-RU" dirty="0" smtClean="0"/>
              <a:t>Отсутствием возможности видеть и слышать других пользователей легко воспользоваться. </a:t>
            </a:r>
            <a:r>
              <a:rPr lang="ru-RU" dirty="0" smtClean="0"/>
              <a:t>Ваш друг  </a:t>
            </a:r>
            <a:r>
              <a:rPr lang="ru-RU" dirty="0" smtClean="0"/>
              <a:t>по </a:t>
            </a:r>
            <a:r>
              <a:rPr lang="ru-RU" dirty="0" smtClean="0"/>
              <a:t>чату, </a:t>
            </a:r>
            <a:r>
              <a:rPr lang="ru-RU" dirty="0" smtClean="0"/>
              <a:t>в реальности может оказаться злоумышленником</a:t>
            </a:r>
            <a:r>
              <a:rPr lang="ru-RU"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Безопасное общение детей в Интернете</a:t>
            </a:r>
            <a:endParaRPr lang="ru-RU" dirty="0"/>
          </a:p>
        </p:txBody>
      </p:sp>
      <p:sp>
        <p:nvSpPr>
          <p:cNvPr id="3" name="Содержимое 2"/>
          <p:cNvSpPr>
            <a:spLocks noGrp="1"/>
          </p:cNvSpPr>
          <p:nvPr>
            <p:ph idx="1"/>
          </p:nvPr>
        </p:nvSpPr>
        <p:spPr/>
        <p:txBody>
          <a:bodyPr/>
          <a:lstStyle/>
          <a:p>
            <a:pPr lvl="0"/>
            <a:r>
              <a:rPr lang="ru-RU" sz="1200" dirty="0">
                <a:solidFill>
                  <a:schemeClr val="tx1"/>
                </a:solidFill>
                <a:latin typeface="+mn-lt"/>
                <a:ea typeface="+mn-ea"/>
                <a:cs typeface="+mn-cs"/>
              </a:rPr>
              <a:t>Не делайте ваши письма длиннее, чем они должны быть. У каждой мысли есть начало и конец. Да и 15-20 слов в одном предложении электронного послания – именно та норма, которую получатель </a:t>
            </a:r>
            <a:r>
              <a:rPr lang="ru-RU" sz="1200" dirty="0" err="1">
                <a:solidFill>
                  <a:schemeClr val="tx1"/>
                </a:solidFill>
                <a:latin typeface="+mn-lt"/>
                <a:ea typeface="+mn-ea"/>
                <a:cs typeface="+mn-cs"/>
              </a:rPr>
              <a:t>e-mail</a:t>
            </a:r>
            <a:r>
              <a:rPr lang="ru-RU" sz="1200" dirty="0">
                <a:solidFill>
                  <a:schemeClr val="tx1"/>
                </a:solidFill>
                <a:latin typeface="+mn-lt"/>
                <a:ea typeface="+mn-ea"/>
                <a:cs typeface="+mn-cs"/>
              </a:rPr>
              <a:t>, а может воспринимать в Интернете без напряжения для глаз и психики.</a:t>
            </a:r>
          </a:p>
          <a:p>
            <a:pPr lvl="0"/>
            <a:r>
              <a:rPr lang="ru-RU" sz="1200" dirty="0">
                <a:solidFill>
                  <a:schemeClr val="tx1"/>
                </a:solidFill>
                <a:latin typeface="+mn-lt"/>
                <a:ea typeface="+mn-ea"/>
                <a:cs typeface="+mn-cs"/>
              </a:rPr>
              <a:t>Довести проверку до автоматизма.</a:t>
            </a:r>
            <a:r>
              <a:rPr lang="ru-RU" sz="1200" b="1" dirty="0">
                <a:solidFill>
                  <a:schemeClr val="tx1"/>
                </a:solidFill>
                <a:latin typeface="+mn-lt"/>
                <a:ea typeface="+mn-ea"/>
                <a:cs typeface="+mn-cs"/>
              </a:rPr>
              <a:t> </a:t>
            </a:r>
            <a:r>
              <a:rPr lang="ru-RU" sz="1200" dirty="0">
                <a:solidFill>
                  <a:schemeClr val="tx1"/>
                </a:solidFill>
                <a:latin typeface="+mn-lt"/>
                <a:ea typeface="+mn-ea"/>
                <a:cs typeface="+mn-cs"/>
              </a:rPr>
              <a:t>Послания без знаков препинания вышли из моды, настала эпоха </a:t>
            </a:r>
            <a:r>
              <a:rPr lang="ru-RU" sz="1200" dirty="0" err="1">
                <a:solidFill>
                  <a:schemeClr val="tx1"/>
                </a:solidFill>
                <a:latin typeface="+mn-lt"/>
                <a:ea typeface="+mn-ea"/>
                <a:cs typeface="+mn-cs"/>
              </a:rPr>
              <a:t>онлайн-справочников</a:t>
            </a:r>
            <a:r>
              <a:rPr lang="ru-RU" sz="1200" dirty="0">
                <a:solidFill>
                  <a:schemeClr val="tx1"/>
                </a:solidFill>
                <a:latin typeface="+mn-lt"/>
                <a:ea typeface="+mn-ea"/>
                <a:cs typeface="+mn-cs"/>
              </a:rPr>
              <a:t>, электронных словарей и всесторонней проверки правописания. Ввести многократную компьютерную проверку перед отправкой в привычку</a:t>
            </a:r>
          </a:p>
          <a:p>
            <a:pPr lvl="0"/>
            <a:r>
              <a:rPr lang="ru-RU" sz="1200" dirty="0">
                <a:solidFill>
                  <a:schemeClr val="tx1"/>
                </a:solidFill>
                <a:latin typeface="+mn-lt"/>
                <a:ea typeface="+mn-ea"/>
                <a:cs typeface="+mn-cs"/>
              </a:rPr>
              <a:t>Опытные пользователи также вносят шаблонные приветствия и благодарности, которые вставляются в начало или конец каждого послания, в награду «за уделенное время». Так что даже в Интернете не стоит пренебрегать этикетом, вне зависимости о темы переписки. Ведь электронное послание лишь создается в Сети – прочитает его, все равно, живой человек.</a:t>
            </a:r>
          </a:p>
          <a:p>
            <a:pPr lvl="0"/>
            <a:r>
              <a:rPr lang="ru-RU" sz="1200" dirty="0">
                <a:solidFill>
                  <a:schemeClr val="tx1"/>
                </a:solidFill>
                <a:latin typeface="+mn-lt"/>
                <a:ea typeface="+mn-ea"/>
                <a:cs typeface="+mn-cs"/>
              </a:rPr>
              <a:t>Посылая возмущенные письма в ответ на спам, </a:t>
            </a:r>
            <a:r>
              <a:rPr lang="ru-RU" sz="1200" dirty="0" err="1">
                <a:solidFill>
                  <a:schemeClr val="tx1"/>
                </a:solidFill>
                <a:latin typeface="+mn-lt"/>
                <a:ea typeface="+mn-ea"/>
                <a:cs typeface="+mn-cs"/>
              </a:rPr>
              <a:t>юзер</a:t>
            </a:r>
            <a:r>
              <a:rPr lang="ru-RU" sz="1200" dirty="0">
                <a:solidFill>
                  <a:schemeClr val="tx1"/>
                </a:solidFill>
                <a:latin typeface="+mn-lt"/>
                <a:ea typeface="+mn-ea"/>
                <a:cs typeface="+mn-cs"/>
              </a:rPr>
              <a:t>, вопреки частому заблуждению, не мстит виртуальному обидчику. Напротив, поступая таким образом, пользователь подтверждает, что его электронный адрес является «живым». Что </a:t>
            </a:r>
            <a:r>
              <a:rPr lang="ru-RU" sz="1200" dirty="0" err="1">
                <a:solidFill>
                  <a:schemeClr val="tx1"/>
                </a:solidFill>
                <a:latin typeface="+mn-lt"/>
                <a:ea typeface="+mn-ea"/>
                <a:cs typeface="+mn-cs"/>
              </a:rPr>
              <a:t>спамеру</a:t>
            </a:r>
            <a:r>
              <a:rPr lang="ru-RU" sz="1200" dirty="0">
                <a:solidFill>
                  <a:schemeClr val="tx1"/>
                </a:solidFill>
                <a:latin typeface="+mn-lt"/>
                <a:ea typeface="+mn-ea"/>
                <a:cs typeface="+mn-cs"/>
              </a:rPr>
              <a:t> и нужно. В итоге </a:t>
            </a:r>
            <a:r>
              <a:rPr lang="ru-RU" sz="1200" dirty="0" err="1">
                <a:solidFill>
                  <a:schemeClr val="tx1"/>
                </a:solidFill>
                <a:latin typeface="+mn-lt"/>
                <a:ea typeface="+mn-ea"/>
                <a:cs typeface="+mn-cs"/>
              </a:rPr>
              <a:t>спамовых</a:t>
            </a:r>
            <a:r>
              <a:rPr lang="ru-RU" sz="1200" dirty="0">
                <a:solidFill>
                  <a:schemeClr val="tx1"/>
                </a:solidFill>
                <a:latin typeface="+mn-lt"/>
                <a:ea typeface="+mn-ea"/>
                <a:cs typeface="+mn-cs"/>
              </a:rPr>
              <a:t> сообщений будет приходить только больше. Поэтому, разумнее выбрать удаление и функцию игнорирования. Или использовать программное обеспечение электронной почты, чтобы мусорные сообщения удалились автоматически.</a:t>
            </a:r>
          </a:p>
          <a:p>
            <a:pPr lvl="0"/>
            <a:r>
              <a:rPr lang="ru-RU" sz="1200" dirty="0">
                <a:solidFill>
                  <a:schemeClr val="tx1"/>
                </a:solidFill>
                <a:latin typeface="+mn-lt"/>
                <a:ea typeface="+mn-ea"/>
                <a:cs typeface="+mn-cs"/>
              </a:rPr>
              <a:t>А если ответ не приходит на ум сразу? На этот случай у пользователя есть помощники: шаблоны и дежурные фразы. Этим стоит воспользоваться хотя бы по той причине, что отправитель будет традиционно терпимее к вежливой просьбе об ожидании, чем к банальному и грубому игнорированию. Есть также смысл в том, чтобы цитировать предшествующую переписку с пользователем. Такой вежливый жест поможет </a:t>
            </a:r>
            <a:r>
              <a:rPr lang="ru-RU" sz="1200" dirty="0" err="1">
                <a:solidFill>
                  <a:schemeClr val="tx1"/>
                </a:solidFill>
                <a:latin typeface="+mn-lt"/>
                <a:ea typeface="+mn-ea"/>
                <a:cs typeface="+mn-cs"/>
              </a:rPr>
              <a:t>юзеру</a:t>
            </a:r>
            <a:r>
              <a:rPr lang="ru-RU" sz="1200" dirty="0">
                <a:solidFill>
                  <a:schemeClr val="tx1"/>
                </a:solidFill>
                <a:latin typeface="+mn-lt"/>
                <a:ea typeface="+mn-ea"/>
                <a:cs typeface="+mn-cs"/>
              </a:rPr>
              <a:t> вспомнить все детали виртуальной беседы</a:t>
            </a:r>
          </a:p>
          <a:p>
            <a:pPr lvl="0"/>
            <a:r>
              <a:rPr lang="ru-RU" sz="1200" dirty="0">
                <a:solidFill>
                  <a:schemeClr val="tx1"/>
                </a:solidFill>
                <a:latin typeface="+mn-lt"/>
                <a:ea typeface="+mn-ea"/>
                <a:cs typeface="+mn-cs"/>
              </a:rPr>
              <a:t>Непосредственно перед отправкой, специалисты советуют всегда производить контрольное прочтение. Уверенность в том, что приложены все файлы, а в сообщении все же написано то, что запланировано значительно, сократит время в Сети при «</a:t>
            </a:r>
            <a:r>
              <a:rPr lang="ru-RU" sz="1200" dirty="0" err="1">
                <a:solidFill>
                  <a:schemeClr val="tx1"/>
                </a:solidFill>
                <a:latin typeface="+mn-lt"/>
                <a:ea typeface="+mn-ea"/>
                <a:cs typeface="+mn-cs"/>
              </a:rPr>
              <a:t>расхлебывании</a:t>
            </a:r>
            <a:r>
              <a:rPr lang="ru-RU" sz="1200" dirty="0">
                <a:solidFill>
                  <a:schemeClr val="tx1"/>
                </a:solidFill>
                <a:latin typeface="+mn-lt"/>
                <a:ea typeface="+mn-ea"/>
                <a:cs typeface="+mn-cs"/>
              </a:rPr>
              <a:t>» всех этих естественных и популярных ошибок в будущем.</a:t>
            </a:r>
          </a:p>
          <a:p>
            <a:endParaRPr lang="ru-RU"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Инструкции по безопасному общению в чатах</a:t>
            </a:r>
            <a:br>
              <a:rPr lang="ru-RU" b="1"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2400" dirty="0">
                <a:solidFill>
                  <a:schemeClr val="tx1"/>
                </a:solidFill>
                <a:latin typeface="+mn-lt"/>
                <a:ea typeface="+mn-ea"/>
                <a:cs typeface="+mn-cs"/>
              </a:rPr>
              <a:t>1. Не доверяйте никому вашу личную информацию. </a:t>
            </a:r>
          </a:p>
          <a:p>
            <a:pPr>
              <a:buNone/>
            </a:pPr>
            <a:r>
              <a:rPr lang="ru-RU" sz="2400" dirty="0">
                <a:solidFill>
                  <a:schemeClr val="tx1"/>
                </a:solidFill>
                <a:latin typeface="+mn-lt"/>
                <a:ea typeface="+mn-ea"/>
                <a:cs typeface="+mn-cs"/>
              </a:rPr>
              <a:t>2. Сообщайте администратору чата о проявлениях оскорбительного поведения участников. </a:t>
            </a:r>
          </a:p>
          <a:p>
            <a:pPr>
              <a:buNone/>
            </a:pPr>
            <a:r>
              <a:rPr lang="ru-RU" sz="2400" dirty="0">
                <a:solidFill>
                  <a:schemeClr val="tx1"/>
                </a:solidFill>
                <a:latin typeface="+mn-lt"/>
                <a:ea typeface="+mn-ea"/>
                <a:cs typeface="+mn-cs"/>
              </a:rPr>
              <a:t>3. Если вам неприятно находиться в чате, покиньте его.</a:t>
            </a:r>
          </a:p>
          <a:p>
            <a:pPr>
              <a:buNone/>
            </a:pPr>
            <a:r>
              <a:rPr lang="ru-RU" sz="2400" dirty="0" smtClean="0">
                <a:solidFill>
                  <a:schemeClr val="tx1"/>
                </a:solidFill>
                <a:latin typeface="+mn-lt"/>
                <a:ea typeface="+mn-ea"/>
                <a:cs typeface="+mn-cs"/>
              </a:rPr>
              <a:t>4</a:t>
            </a:r>
            <a:r>
              <a:rPr lang="ru-RU" sz="2400" dirty="0">
                <a:solidFill>
                  <a:schemeClr val="tx1"/>
                </a:solidFill>
                <a:latin typeface="+mn-lt"/>
                <a:ea typeface="+mn-ea"/>
                <a:cs typeface="+mn-cs"/>
              </a:rPr>
              <a:t>. Если вам что-то не понравилось, обязательно расскажите об этом родителям. </a:t>
            </a:r>
          </a:p>
          <a:p>
            <a:pPr>
              <a:buNone/>
            </a:pPr>
            <a:r>
              <a:rPr lang="ru-RU" sz="2400" dirty="0">
                <a:solidFill>
                  <a:schemeClr val="tx1"/>
                </a:solidFill>
                <a:latin typeface="+mn-lt"/>
                <a:ea typeface="+mn-ea"/>
                <a:cs typeface="+mn-cs"/>
              </a:rPr>
              <a:t>5. Будьте тактичны по отношению к другим людям в чате.</a:t>
            </a:r>
          </a:p>
          <a:p>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138</TotalTime>
  <Words>1789</Words>
  <Application>Microsoft Office PowerPoint</Application>
  <PresentationFormat>Экран (4:3)</PresentationFormat>
  <Paragraphs>81</Paragraphs>
  <Slides>13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5" baseType="lpstr">
      <vt:lpstr>32cdb2004167l</vt:lpstr>
      <vt:lpstr>Image</vt:lpstr>
      <vt:lpstr>БЕЗОПАСНОСТЬ ДЕТЕЙ  В ИНТЕРНЕТЕ </vt:lpstr>
      <vt:lpstr>Угрозы сети Интернет</vt:lpstr>
      <vt:lpstr>Угрозы сети Интернет</vt:lpstr>
      <vt:lpstr>Опасности, с которыми дети могут столкнуться в Сети</vt:lpstr>
      <vt:lpstr>Общие правила безопасности при работе в Интернете: </vt:lpstr>
      <vt:lpstr>Общие правила безопасности при работе в Интернете: </vt:lpstr>
      <vt:lpstr>Безопасное общение детей в Интернете</vt:lpstr>
      <vt:lpstr>Инструкции по безопасному общению в чатах </vt:lpstr>
      <vt:lpstr>Слайд 9</vt:lpstr>
      <vt:lpstr>Интернет-этика</vt:lpstr>
      <vt:lpstr>Профилактика Интернет-зависимости у учащихся</vt:lpstr>
      <vt:lpstr>Преодоление Интернет-зависимости </vt:lpstr>
      <vt:lpstr>Технологии безопасной работы в сети</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 </dc:title>
  <dc:creator>Маша</dc:creator>
  <cp:lastModifiedBy>МБОУ ООШ</cp:lastModifiedBy>
  <cp:revision>23</cp:revision>
  <dcterms:created xsi:type="dcterms:W3CDTF">2010-03-25T20:10:23Z</dcterms:created>
  <dcterms:modified xsi:type="dcterms:W3CDTF">2021-11-17T08:41:39Z</dcterms:modified>
</cp:coreProperties>
</file>