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1" r:id="rId2"/>
    <p:sldId id="289" r:id="rId3"/>
    <p:sldId id="309" r:id="rId4"/>
    <p:sldId id="296" r:id="rId5"/>
    <p:sldId id="297" r:id="rId6"/>
    <p:sldId id="302" r:id="rId7"/>
    <p:sldId id="300" r:id="rId8"/>
    <p:sldId id="295" r:id="rId9"/>
    <p:sldId id="301" r:id="rId10"/>
    <p:sldId id="298" r:id="rId11"/>
    <p:sldId id="310" r:id="rId12"/>
    <p:sldId id="311" r:id="rId13"/>
    <p:sldId id="312" r:id="rId14"/>
    <p:sldId id="306" r:id="rId15"/>
    <p:sldId id="307" r:id="rId16"/>
    <p:sldId id="308" r:id="rId1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233"/>
    <p:restoredTop sz="94694"/>
  </p:normalViewPr>
  <p:slideViewPr>
    <p:cSldViewPr snapToGrid="0" snapToObjects="1">
      <p:cViewPr varScale="1">
        <p:scale>
          <a:sx n="87" d="100"/>
          <a:sy n="87" d="100"/>
        </p:scale>
        <p:origin x="-101" y="-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5102528246513877"/>
          <c:y val="0"/>
        </c:manualLayout>
      </c:layout>
    </c:title>
    <c:plotArea>
      <c:layout/>
      <c:radarChart>
        <c:radarStyle val="marker"/>
        <c:ser>
          <c:idx val="0"/>
          <c:order val="0"/>
          <c:tx>
            <c:strRef>
              <c:f>'[Диаграмма в Microsoft Office PowerPoint]Стартовый мониторинг '!$A$41</c:f>
              <c:strCache>
                <c:ptCount val="1"/>
                <c:pt idx="0">
                  <c:v>Графическая модель соотношения типов образовательной среды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Office PowerPoint]Стартовый мониторинг '!$A$44:$A$47</c:f>
              <c:strCache>
                <c:ptCount val="4"/>
                <c:pt idx="0">
                  <c:v>Активность</c:v>
                </c:pt>
                <c:pt idx="1">
                  <c:v>Зависимость</c:v>
                </c:pt>
                <c:pt idx="2">
                  <c:v>Пассивность</c:v>
                </c:pt>
                <c:pt idx="3">
                  <c:v>Свобода</c:v>
                </c:pt>
              </c:strCache>
            </c:strRef>
          </c:cat>
          <c:val>
            <c:numRef>
              <c:f>'[Диаграмма в Microsoft Office PowerPoint]Стартовый мониторинг '!$B$44:$B$47</c:f>
              <c:numCache>
                <c:formatCode>0</c:formatCode>
                <c:ptCount val="4"/>
                <c:pt idx="0">
                  <c:v>83</c:v>
                </c:pt>
                <c:pt idx="1">
                  <c:v>54.5</c:v>
                </c:pt>
                <c:pt idx="2">
                  <c:v>17</c:v>
                </c:pt>
                <c:pt idx="3">
                  <c:v>45.5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4F-487B-86C6-5AD302D3252D}"/>
            </c:ext>
          </c:extLst>
        </c:ser>
        <c:dLbls>
          <c:showVal val="1"/>
        </c:dLbls>
        <c:axId val="69378432"/>
        <c:axId val="69379968"/>
      </c:radarChart>
      <c:catAx>
        <c:axId val="69378432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6350">
            <a:noFill/>
          </a:ln>
        </c:spPr>
        <c:crossAx val="69379968"/>
        <c:crosses val="autoZero"/>
        <c:auto val="1"/>
        <c:lblAlgn val="ctr"/>
        <c:lblOffset val="100"/>
      </c:catAx>
      <c:valAx>
        <c:axId val="69379968"/>
        <c:scaling>
          <c:orientation val="minMax"/>
          <c:max val="100"/>
          <c:min val="0"/>
        </c:scaling>
        <c:axPos val="l"/>
        <c:majorGridlines/>
        <c:minorGridlines/>
        <c:numFmt formatCode="0" sourceLinked="1"/>
        <c:majorTickMark val="none"/>
        <c:tickLblPos val="nextTo"/>
        <c:crossAx val="69378432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plotArea>
      <c:layout/>
      <c:radarChart>
        <c:radarStyle val="marker"/>
        <c:ser>
          <c:idx val="0"/>
          <c:order val="0"/>
          <c:cat>
            <c:strRef>
              <c:f>'[Диаграмма в Microsoft Office PowerPoint]Стартовый мониторинг '!$A$76:$A$87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'[Диаграмма в Microsoft Office PowerPoint]Стартовый мониторинг '!$B$76:$B$87</c:f>
              <c:numCache>
                <c:formatCode>General</c:formatCode>
                <c:ptCount val="12"/>
                <c:pt idx="0">
                  <c:v>3.9499999999999997</c:v>
                </c:pt>
                <c:pt idx="1">
                  <c:v>5.5</c:v>
                </c:pt>
                <c:pt idx="2">
                  <c:v>4.75</c:v>
                </c:pt>
                <c:pt idx="3">
                  <c:v>4.5</c:v>
                </c:pt>
                <c:pt idx="4">
                  <c:v>1.7</c:v>
                </c:pt>
                <c:pt idx="5">
                  <c:v>6.8</c:v>
                </c:pt>
                <c:pt idx="6">
                  <c:v>1.9000000000000001</c:v>
                </c:pt>
                <c:pt idx="7">
                  <c:v>1.9000000000000001</c:v>
                </c:pt>
                <c:pt idx="8">
                  <c:v>3.5</c:v>
                </c:pt>
                <c:pt idx="9">
                  <c:v>3.5</c:v>
                </c:pt>
                <c:pt idx="10">
                  <c:v>4.45</c:v>
                </c:pt>
                <c:pt idx="11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36-4507-8F9B-9377726C1A4A}"/>
            </c:ext>
          </c:extLst>
        </c:ser>
        <c:axId val="82190336"/>
        <c:axId val="82192640"/>
      </c:radarChart>
      <c:catAx>
        <c:axId val="82190336"/>
        <c:scaling>
          <c:orientation val="minMax"/>
        </c:scaling>
        <c:axPos val="b"/>
        <c:majorGridlines/>
        <c:numFmt formatCode="General" sourceLinked="0"/>
        <c:tickLblPos val="nextTo"/>
        <c:crossAx val="82192640"/>
        <c:crosses val="autoZero"/>
        <c:auto val="1"/>
        <c:lblAlgn val="ctr"/>
        <c:lblOffset val="100"/>
      </c:catAx>
      <c:valAx>
        <c:axId val="82192640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82190336"/>
        <c:crosses val="autoZero"/>
        <c:crossBetween val="between"/>
      </c:valAx>
    </c:plotArea>
    <c:plotVisOnly val="1"/>
    <c:dispBlanksAs val="gap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0.6758</cdr:x>
      <cdr:y>0.23693</cdr:y>
    </cdr:from>
    <cdr:to>
      <cdr:x>0.88662</cdr:x>
      <cdr:y>0.42894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74029" y="654437"/>
          <a:ext cx="990158" cy="5303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/>
            <a:t>Карьерная среда</a:t>
          </a:r>
        </a:p>
      </cdr:txBody>
    </cdr:sp>
  </cdr:relSizeAnchor>
  <cdr:relSizeAnchor xmlns:cdr="http://schemas.openxmlformats.org/drawingml/2006/chartDrawing">
    <cdr:from>
      <cdr:x>0.10973</cdr:x>
      <cdr:y>0.26924</cdr:y>
    </cdr:from>
    <cdr:to>
      <cdr:x>0.32056</cdr:x>
      <cdr:y>0.32508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6613" y="1205707"/>
          <a:ext cx="1607345" cy="25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/>
            <a:t>Творческая среда</a:t>
          </a:r>
        </a:p>
      </cdr:txBody>
    </cdr:sp>
  </cdr:relSizeAnchor>
  <cdr:relSizeAnchor xmlns:cdr="http://schemas.openxmlformats.org/drawingml/2006/chartDrawing">
    <cdr:from>
      <cdr:x>0.15971</cdr:x>
      <cdr:y>0.76112</cdr:y>
    </cdr:from>
    <cdr:to>
      <cdr:x>0.37053</cdr:x>
      <cdr:y>0.81695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17613" y="3408362"/>
          <a:ext cx="1607345" cy="25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/>
            <a:t>Безмятежная среда</a:t>
          </a:r>
        </a:p>
      </cdr:txBody>
    </cdr:sp>
  </cdr:relSizeAnchor>
  <cdr:relSizeAnchor xmlns:cdr="http://schemas.openxmlformats.org/drawingml/2006/chartDrawing">
    <cdr:from>
      <cdr:x>0.70473</cdr:x>
      <cdr:y>0.76909</cdr:y>
    </cdr:from>
    <cdr:to>
      <cdr:x>0.91555</cdr:x>
      <cdr:y>0.82493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372894" y="3444081"/>
          <a:ext cx="1607345" cy="25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/>
            <a:t>Догматическая среда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30188"/>
            <a:ext cx="20145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444163" y="185738"/>
            <a:ext cx="10001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6"/>
          <p:cNvCxnSpPr/>
          <p:nvPr userDrawn="1"/>
        </p:nvCxnSpPr>
        <p:spPr>
          <a:xfrm>
            <a:off x="2886075" y="280988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7"/>
          <p:cNvCxnSpPr/>
          <p:nvPr userDrawn="1"/>
        </p:nvCxnSpPr>
        <p:spPr>
          <a:xfrm>
            <a:off x="6067425" y="280988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8"/>
          <p:cNvCxnSpPr/>
          <p:nvPr userDrawn="1"/>
        </p:nvCxnSpPr>
        <p:spPr>
          <a:xfrm>
            <a:off x="10144125" y="280988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9"/>
          <p:cNvSpPr/>
          <p:nvPr userDrawn="1"/>
        </p:nvSpPr>
        <p:spPr>
          <a:xfrm>
            <a:off x="3186113" y="325438"/>
            <a:ext cx="25812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Verdana" panose="020B0604030504040204" pitchFamily="34" charset="0"/>
                <a:cs typeface="+mn-cs"/>
              </a:rPr>
              <a:t>ПРОГРАММА ПО РАЗВИТИЮ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Verdana" panose="020B0604030504040204" pitchFamily="34" charset="0"/>
                <a:cs typeface="+mn-cs"/>
              </a:rPr>
              <a:t>ЛИЧНОСТНОГО ПОТЕНЦИАЛА</a:t>
            </a:r>
          </a:p>
        </p:txBody>
      </p:sp>
      <p:sp>
        <p:nvSpPr>
          <p:cNvPr id="8" name="Прямоугольник 10"/>
          <p:cNvSpPr/>
          <p:nvPr userDrawn="1"/>
        </p:nvSpPr>
        <p:spPr>
          <a:xfrm>
            <a:off x="6369050" y="325438"/>
            <a:ext cx="347503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Verdana" panose="020B0604030504040204" pitchFamily="34" charset="0"/>
                <a:cs typeface="+mn-cs"/>
              </a:rPr>
              <a:t>ППК «Управление созданием личностно-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Verdana" panose="020B0604030504040204" pitchFamily="34" charset="0"/>
                <a:cs typeface="+mn-cs"/>
              </a:rPr>
              <a:t>развивающей образовательной среды»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/>
          <a:srcRect r="11571"/>
          <a:stretch>
            <a:fillRect/>
          </a:stretch>
        </p:blipFill>
        <p:spPr bwMode="auto">
          <a:xfrm>
            <a:off x="2112963" y="0"/>
            <a:ext cx="10093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3"/>
          <p:cNvCxnSpPr/>
          <p:nvPr userDrawn="1"/>
        </p:nvCxnSpPr>
        <p:spPr>
          <a:xfrm>
            <a:off x="593725" y="4940300"/>
            <a:ext cx="11255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5"/>
          <p:cNvSpPr/>
          <p:nvPr userDrawn="1"/>
        </p:nvSpPr>
        <p:spPr>
          <a:xfrm>
            <a:off x="520700" y="1728788"/>
            <a:ext cx="14557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ПРОГРАММА                    ПО РАЗВИТИЮ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ЛИЧНОСТНОГО ПОТЕНЦИАЛА</a:t>
            </a:r>
          </a:p>
        </p:txBody>
      </p:sp>
      <p:sp>
        <p:nvSpPr>
          <p:cNvPr id="5" name="Прямоугольник 6"/>
          <p:cNvSpPr/>
          <p:nvPr userDrawn="1"/>
        </p:nvSpPr>
        <p:spPr>
          <a:xfrm>
            <a:off x="520700" y="2813050"/>
            <a:ext cx="175895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</a:p>
        </p:txBody>
      </p:sp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1500" y="5129213"/>
            <a:ext cx="112395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1500" y="701675"/>
            <a:ext cx="20145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10"/>
          <p:cNvCxnSpPr/>
          <p:nvPr userDrawn="1"/>
        </p:nvCxnSpPr>
        <p:spPr>
          <a:xfrm>
            <a:off x="593725" y="2625725"/>
            <a:ext cx="11255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14"/>
          <p:cNvCxnSpPr/>
          <p:nvPr userDrawn="1"/>
        </p:nvCxnSpPr>
        <p:spPr>
          <a:xfrm>
            <a:off x="593725" y="1539875"/>
            <a:ext cx="11255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30188"/>
            <a:ext cx="20145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444163" y="185738"/>
            <a:ext cx="10001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6"/>
          <p:cNvCxnSpPr/>
          <p:nvPr userDrawn="1"/>
        </p:nvCxnSpPr>
        <p:spPr>
          <a:xfrm>
            <a:off x="2759075" y="280988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7"/>
          <p:cNvCxnSpPr/>
          <p:nvPr userDrawn="1"/>
        </p:nvCxnSpPr>
        <p:spPr>
          <a:xfrm>
            <a:off x="5403850" y="280988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8"/>
          <p:cNvCxnSpPr/>
          <p:nvPr userDrawn="1"/>
        </p:nvCxnSpPr>
        <p:spPr>
          <a:xfrm>
            <a:off x="10293350" y="280988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9"/>
          <p:cNvSpPr/>
          <p:nvPr userDrawn="1"/>
        </p:nvSpPr>
        <p:spPr>
          <a:xfrm>
            <a:off x="2887663" y="341313"/>
            <a:ext cx="2365375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Verdana" panose="020B0604030504040204" pitchFamily="34" charset="0"/>
                <a:cs typeface="+mn-cs"/>
              </a:rPr>
              <a:t>ПРОГРАММА ПО РАЗВИТИЮ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Verdana" panose="020B0604030504040204" pitchFamily="34" charset="0"/>
                <a:cs typeface="+mn-cs"/>
              </a:rPr>
              <a:t>ЛИЧНОСТНОГО ПОТЕНЦИАЛА</a:t>
            </a:r>
          </a:p>
        </p:txBody>
      </p:sp>
      <p:sp>
        <p:nvSpPr>
          <p:cNvPr id="8" name="Прямоугольник 10"/>
          <p:cNvSpPr/>
          <p:nvPr userDrawn="1"/>
        </p:nvSpPr>
        <p:spPr>
          <a:xfrm>
            <a:off x="5554663" y="255588"/>
            <a:ext cx="4587875" cy="600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Verdana" panose="020B0604030504040204" pitchFamily="34" charset="0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 userDrawn="1"/>
        </p:nvPicPr>
        <p:blipFill>
          <a:blip r:embed="rId2"/>
          <a:srcRect r="23917" b="47549"/>
          <a:stretch>
            <a:fillRect/>
          </a:stretch>
        </p:blipFill>
        <p:spPr bwMode="auto">
          <a:xfrm>
            <a:off x="779463" y="1074738"/>
            <a:ext cx="1141253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30188"/>
            <a:ext cx="20145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2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444163" y="185738"/>
            <a:ext cx="10001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13"/>
          <p:cNvCxnSpPr/>
          <p:nvPr userDrawn="1"/>
        </p:nvCxnSpPr>
        <p:spPr>
          <a:xfrm>
            <a:off x="2736850" y="280988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14"/>
          <p:cNvCxnSpPr/>
          <p:nvPr userDrawn="1"/>
        </p:nvCxnSpPr>
        <p:spPr>
          <a:xfrm>
            <a:off x="5403850" y="280988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15"/>
          <p:cNvCxnSpPr/>
          <p:nvPr userDrawn="1"/>
        </p:nvCxnSpPr>
        <p:spPr>
          <a:xfrm>
            <a:off x="10293350" y="280988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16"/>
          <p:cNvSpPr/>
          <p:nvPr userDrawn="1"/>
        </p:nvSpPr>
        <p:spPr>
          <a:xfrm>
            <a:off x="2887663" y="341313"/>
            <a:ext cx="2365375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Verdana" panose="020B0604030504040204" pitchFamily="34" charset="0"/>
                <a:cs typeface="+mn-cs"/>
              </a:rPr>
              <a:t>ПРОГРАММА ПО РАЗВИТИЮ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Verdana" panose="020B0604030504040204" pitchFamily="34" charset="0"/>
                <a:cs typeface="+mn-cs"/>
              </a:rPr>
              <a:t>ЛИЧНОСТНОГО ПОТЕНЦИАЛА</a:t>
            </a:r>
          </a:p>
        </p:txBody>
      </p:sp>
      <p:sp>
        <p:nvSpPr>
          <p:cNvPr id="9" name="Прямоугольник 17"/>
          <p:cNvSpPr/>
          <p:nvPr userDrawn="1"/>
        </p:nvSpPr>
        <p:spPr>
          <a:xfrm>
            <a:off x="5554663" y="255588"/>
            <a:ext cx="4587875" cy="600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Verdana" panose="020B0604030504040204" pitchFamily="34" charset="0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14038" y="0"/>
            <a:ext cx="1477962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12"/>
          <p:cNvCxnSpPr/>
          <p:nvPr userDrawn="1"/>
        </p:nvCxnSpPr>
        <p:spPr>
          <a:xfrm>
            <a:off x="2573338" y="384175"/>
            <a:ext cx="0" cy="511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13"/>
          <p:cNvCxnSpPr/>
          <p:nvPr userDrawn="1"/>
        </p:nvCxnSpPr>
        <p:spPr>
          <a:xfrm>
            <a:off x="4926013" y="384175"/>
            <a:ext cx="0" cy="511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4"/>
          <p:cNvCxnSpPr/>
          <p:nvPr userDrawn="1"/>
        </p:nvCxnSpPr>
        <p:spPr>
          <a:xfrm>
            <a:off x="9147175" y="384175"/>
            <a:ext cx="0" cy="511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15"/>
          <p:cNvSpPr/>
          <p:nvPr userDrawn="1"/>
        </p:nvSpPr>
        <p:spPr>
          <a:xfrm>
            <a:off x="2757488" y="455613"/>
            <a:ext cx="1982787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Verdana" panose="020B0604030504040204" pitchFamily="34" charset="0"/>
                <a:cs typeface="+mn-cs"/>
              </a:rPr>
              <a:t>ПРОГРАММА ПО РАЗВИТИЮ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Verdana" panose="020B0604030504040204" pitchFamily="34" charset="0"/>
                <a:cs typeface="+mn-cs"/>
              </a:rPr>
              <a:t>ЛИЧНОСТНОГО ПОТЕНЦИАЛА</a:t>
            </a:r>
          </a:p>
        </p:txBody>
      </p:sp>
      <p:sp>
        <p:nvSpPr>
          <p:cNvPr id="7" name="Прямоугольник 16"/>
          <p:cNvSpPr/>
          <p:nvPr userDrawn="1"/>
        </p:nvSpPr>
        <p:spPr>
          <a:xfrm>
            <a:off x="5110163" y="385763"/>
            <a:ext cx="3851275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Verdana" panose="020B0604030504040204" pitchFamily="34" charset="0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</a:p>
        </p:txBody>
      </p:sp>
      <p:pic>
        <p:nvPicPr>
          <p:cNvPr id="8" name="Рисунок 1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331325" y="323850"/>
            <a:ext cx="8540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01700" y="400050"/>
            <a:ext cx="14859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228388" y="-14288"/>
            <a:ext cx="9779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13"/>
          <p:cNvCxnSpPr/>
          <p:nvPr userDrawn="1"/>
        </p:nvCxnSpPr>
        <p:spPr>
          <a:xfrm>
            <a:off x="2573338" y="384175"/>
            <a:ext cx="0" cy="511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14"/>
          <p:cNvCxnSpPr/>
          <p:nvPr userDrawn="1"/>
        </p:nvCxnSpPr>
        <p:spPr>
          <a:xfrm>
            <a:off x="4926013" y="384175"/>
            <a:ext cx="0" cy="511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5"/>
          <p:cNvCxnSpPr/>
          <p:nvPr userDrawn="1"/>
        </p:nvCxnSpPr>
        <p:spPr>
          <a:xfrm>
            <a:off x="9147175" y="384175"/>
            <a:ext cx="0" cy="511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16"/>
          <p:cNvSpPr/>
          <p:nvPr userDrawn="1"/>
        </p:nvSpPr>
        <p:spPr>
          <a:xfrm>
            <a:off x="2757488" y="455613"/>
            <a:ext cx="1982787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Verdana" panose="020B0604030504040204" pitchFamily="34" charset="0"/>
                <a:cs typeface="+mn-cs"/>
              </a:rPr>
              <a:t>ПРОГРАММА ПО РАЗВИТИЮ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Verdana" panose="020B0604030504040204" pitchFamily="34" charset="0"/>
                <a:cs typeface="+mn-cs"/>
              </a:rPr>
              <a:t>ЛИЧНОСТНОГО ПОТЕНЦИАЛА</a:t>
            </a:r>
          </a:p>
        </p:txBody>
      </p:sp>
      <p:sp>
        <p:nvSpPr>
          <p:cNvPr id="7" name="Прямоугольник 17"/>
          <p:cNvSpPr/>
          <p:nvPr userDrawn="1"/>
        </p:nvSpPr>
        <p:spPr>
          <a:xfrm>
            <a:off x="5110163" y="385763"/>
            <a:ext cx="3851275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Verdana" panose="020B0604030504040204" pitchFamily="34" charset="0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</a:p>
        </p:txBody>
      </p:sp>
      <p:pic>
        <p:nvPicPr>
          <p:cNvPr id="8" name="Рисунок 1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331325" y="323850"/>
            <a:ext cx="8540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01700" y="400050"/>
            <a:ext cx="14859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/>
          <a:srcRect r="11571"/>
          <a:stretch>
            <a:fillRect/>
          </a:stretch>
        </p:blipFill>
        <p:spPr bwMode="auto">
          <a:xfrm>
            <a:off x="2112963" y="0"/>
            <a:ext cx="10093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3"/>
          <p:cNvCxnSpPr/>
          <p:nvPr userDrawn="1"/>
        </p:nvCxnSpPr>
        <p:spPr>
          <a:xfrm>
            <a:off x="593725" y="4784725"/>
            <a:ext cx="11255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5"/>
          <p:cNvSpPr/>
          <p:nvPr userDrawn="1"/>
        </p:nvSpPr>
        <p:spPr>
          <a:xfrm>
            <a:off x="520700" y="2041525"/>
            <a:ext cx="14557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Verdana" panose="020B0604030504040204" pitchFamily="34" charset="0"/>
                <a:cs typeface="+mn-cs"/>
              </a:rPr>
              <a:t>ПРОГРАММА                    ПО РАЗВИТИЮ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Verdana" panose="020B0604030504040204" pitchFamily="34" charset="0"/>
                <a:cs typeface="+mn-cs"/>
              </a:rPr>
              <a:t>ЛИЧНОСТНОГО ПОТЕНЦИАЛА</a:t>
            </a:r>
          </a:p>
        </p:txBody>
      </p:sp>
      <p:sp>
        <p:nvSpPr>
          <p:cNvPr id="5" name="Прямоугольник 6"/>
          <p:cNvSpPr/>
          <p:nvPr userDrawn="1"/>
        </p:nvSpPr>
        <p:spPr>
          <a:xfrm>
            <a:off x="520700" y="3378200"/>
            <a:ext cx="1722438" cy="1062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Verdana" panose="020B0604030504040204" pitchFamily="34" charset="0"/>
                <a:cs typeface="+mn-cs"/>
              </a:rPr>
              <a:t>ППК «Методология                 и технология обучения управленческих команд образовательных организаций созданию личностно-развивающей образовательной среды»</a:t>
            </a:r>
          </a:p>
        </p:txBody>
      </p:sp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1500" y="5129213"/>
            <a:ext cx="112395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1500" y="701675"/>
            <a:ext cx="20145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10"/>
          <p:cNvCxnSpPr/>
          <p:nvPr userDrawn="1"/>
        </p:nvCxnSpPr>
        <p:spPr>
          <a:xfrm>
            <a:off x="593725" y="3032125"/>
            <a:ext cx="11255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14"/>
          <p:cNvCxnSpPr/>
          <p:nvPr userDrawn="1"/>
        </p:nvCxnSpPr>
        <p:spPr>
          <a:xfrm>
            <a:off x="593725" y="1697038"/>
            <a:ext cx="11255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54000"/>
            <a:ext cx="20145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444163" y="207963"/>
            <a:ext cx="10001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6"/>
          <p:cNvCxnSpPr/>
          <p:nvPr userDrawn="1"/>
        </p:nvCxnSpPr>
        <p:spPr>
          <a:xfrm>
            <a:off x="2919413" y="303213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7"/>
          <p:cNvCxnSpPr/>
          <p:nvPr userDrawn="1"/>
        </p:nvCxnSpPr>
        <p:spPr>
          <a:xfrm>
            <a:off x="6167438" y="303213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8"/>
          <p:cNvCxnSpPr/>
          <p:nvPr userDrawn="1"/>
        </p:nvCxnSpPr>
        <p:spPr>
          <a:xfrm>
            <a:off x="10110788" y="303213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9"/>
          <p:cNvSpPr/>
          <p:nvPr userDrawn="1"/>
        </p:nvSpPr>
        <p:spPr>
          <a:xfrm>
            <a:off x="3252788" y="347663"/>
            <a:ext cx="25812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Verdana" panose="020B0604030504040204" pitchFamily="34" charset="0"/>
                <a:cs typeface="+mn-cs"/>
              </a:rPr>
              <a:t>ПРОГРАММА ПО РАЗВИТИЮ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Verdana" panose="020B0604030504040204" pitchFamily="34" charset="0"/>
                <a:cs typeface="+mn-cs"/>
              </a:rPr>
              <a:t>ЛИЧНОСТНОГО ПОТЕНЦИАЛА</a:t>
            </a:r>
          </a:p>
        </p:txBody>
      </p:sp>
      <p:sp>
        <p:nvSpPr>
          <p:cNvPr id="8" name="Прямоугольник 10"/>
          <p:cNvSpPr/>
          <p:nvPr userDrawn="1"/>
        </p:nvSpPr>
        <p:spPr>
          <a:xfrm>
            <a:off x="6500813" y="255588"/>
            <a:ext cx="32766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Verdana" panose="020B0604030504040204" pitchFamily="34" charset="0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 userDrawn="1"/>
        </p:nvPicPr>
        <p:blipFill>
          <a:blip r:embed="rId2"/>
          <a:srcRect r="23917" b="47549"/>
          <a:stretch>
            <a:fillRect/>
          </a:stretch>
        </p:blipFill>
        <p:spPr bwMode="auto">
          <a:xfrm>
            <a:off x="779463" y="1074738"/>
            <a:ext cx="1141253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54000"/>
            <a:ext cx="20145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2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444163" y="207963"/>
            <a:ext cx="10001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13"/>
          <p:cNvCxnSpPr/>
          <p:nvPr userDrawn="1"/>
        </p:nvCxnSpPr>
        <p:spPr>
          <a:xfrm>
            <a:off x="2919413" y="303213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14"/>
          <p:cNvCxnSpPr/>
          <p:nvPr userDrawn="1"/>
        </p:nvCxnSpPr>
        <p:spPr>
          <a:xfrm>
            <a:off x="6167438" y="303213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15"/>
          <p:cNvCxnSpPr/>
          <p:nvPr userDrawn="1"/>
        </p:nvCxnSpPr>
        <p:spPr>
          <a:xfrm>
            <a:off x="10110788" y="303213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16"/>
          <p:cNvSpPr/>
          <p:nvPr userDrawn="1"/>
        </p:nvSpPr>
        <p:spPr>
          <a:xfrm>
            <a:off x="3252788" y="347663"/>
            <a:ext cx="25812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Verdana" panose="020B0604030504040204" pitchFamily="34" charset="0"/>
                <a:cs typeface="+mn-cs"/>
              </a:rPr>
              <a:t>ПРОГРАММА ПО РАЗВИТИЮ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Verdana" panose="020B0604030504040204" pitchFamily="34" charset="0"/>
                <a:cs typeface="+mn-cs"/>
              </a:rPr>
              <a:t>ЛИЧНОСТНОГО ПОТЕНЦИАЛА</a:t>
            </a:r>
          </a:p>
        </p:txBody>
      </p:sp>
      <p:sp>
        <p:nvSpPr>
          <p:cNvPr id="9" name="Прямоугольник 17"/>
          <p:cNvSpPr/>
          <p:nvPr userDrawn="1"/>
        </p:nvSpPr>
        <p:spPr>
          <a:xfrm>
            <a:off x="6500813" y="255588"/>
            <a:ext cx="32766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Verdana" panose="020B0604030504040204" pitchFamily="34" charset="0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14038" y="0"/>
            <a:ext cx="1477962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12"/>
          <p:cNvCxnSpPr/>
          <p:nvPr userDrawn="1"/>
        </p:nvCxnSpPr>
        <p:spPr>
          <a:xfrm>
            <a:off x="2720975" y="403225"/>
            <a:ext cx="0" cy="511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13"/>
          <p:cNvCxnSpPr/>
          <p:nvPr userDrawn="1"/>
        </p:nvCxnSpPr>
        <p:spPr>
          <a:xfrm>
            <a:off x="5543550" y="403225"/>
            <a:ext cx="0" cy="511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4"/>
          <p:cNvCxnSpPr/>
          <p:nvPr userDrawn="1"/>
        </p:nvCxnSpPr>
        <p:spPr>
          <a:xfrm>
            <a:off x="8997950" y="403225"/>
            <a:ext cx="0" cy="511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15"/>
          <p:cNvSpPr/>
          <p:nvPr userDrawn="1"/>
        </p:nvSpPr>
        <p:spPr>
          <a:xfrm>
            <a:off x="3054350" y="458788"/>
            <a:ext cx="21558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ПРОГРАММА ПО РАЗВИТИЮ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ЛИЧНОСТНОГО ПОТЕНЦИАЛА</a:t>
            </a:r>
          </a:p>
        </p:txBody>
      </p:sp>
      <p:sp>
        <p:nvSpPr>
          <p:cNvPr id="7" name="Прямоугольник 16"/>
          <p:cNvSpPr/>
          <p:nvPr userDrawn="1"/>
        </p:nvSpPr>
        <p:spPr>
          <a:xfrm>
            <a:off x="5876925" y="381000"/>
            <a:ext cx="2787650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</a:p>
        </p:txBody>
      </p:sp>
      <p:pic>
        <p:nvPicPr>
          <p:cNvPr id="8" name="Рисунок 1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331325" y="342900"/>
            <a:ext cx="8540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01700" y="419100"/>
            <a:ext cx="14859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228388" y="-14288"/>
            <a:ext cx="9779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13"/>
          <p:cNvCxnSpPr/>
          <p:nvPr userDrawn="1"/>
        </p:nvCxnSpPr>
        <p:spPr>
          <a:xfrm>
            <a:off x="2720975" y="403225"/>
            <a:ext cx="0" cy="511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14"/>
          <p:cNvCxnSpPr/>
          <p:nvPr userDrawn="1"/>
        </p:nvCxnSpPr>
        <p:spPr>
          <a:xfrm>
            <a:off x="5543550" y="403225"/>
            <a:ext cx="0" cy="511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5"/>
          <p:cNvCxnSpPr/>
          <p:nvPr userDrawn="1"/>
        </p:nvCxnSpPr>
        <p:spPr>
          <a:xfrm>
            <a:off x="8997950" y="403225"/>
            <a:ext cx="0" cy="511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16"/>
          <p:cNvSpPr/>
          <p:nvPr userDrawn="1"/>
        </p:nvSpPr>
        <p:spPr>
          <a:xfrm>
            <a:off x="3054350" y="458788"/>
            <a:ext cx="21558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ПРОГРАММА ПО РАЗВИТИЮ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ЛИЧНОСТНОГО ПОТЕНЦИАЛА</a:t>
            </a:r>
          </a:p>
        </p:txBody>
      </p:sp>
      <p:sp>
        <p:nvSpPr>
          <p:cNvPr id="7" name="Прямоугольник 17"/>
          <p:cNvSpPr/>
          <p:nvPr userDrawn="1"/>
        </p:nvSpPr>
        <p:spPr>
          <a:xfrm>
            <a:off x="5876925" y="381000"/>
            <a:ext cx="2787650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</a:p>
        </p:txBody>
      </p:sp>
      <p:pic>
        <p:nvPicPr>
          <p:cNvPr id="8" name="Рисунок 1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331325" y="342900"/>
            <a:ext cx="8540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01700" y="419100"/>
            <a:ext cx="14859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30188"/>
            <a:ext cx="20145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444163" y="185738"/>
            <a:ext cx="10001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6"/>
          <p:cNvCxnSpPr/>
          <p:nvPr userDrawn="1"/>
        </p:nvCxnSpPr>
        <p:spPr>
          <a:xfrm>
            <a:off x="2886075" y="280988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7"/>
          <p:cNvCxnSpPr/>
          <p:nvPr userDrawn="1"/>
        </p:nvCxnSpPr>
        <p:spPr>
          <a:xfrm>
            <a:off x="6067425" y="280988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8"/>
          <p:cNvCxnSpPr/>
          <p:nvPr userDrawn="1"/>
        </p:nvCxnSpPr>
        <p:spPr>
          <a:xfrm>
            <a:off x="10144125" y="280988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9"/>
          <p:cNvSpPr/>
          <p:nvPr userDrawn="1"/>
        </p:nvSpPr>
        <p:spPr>
          <a:xfrm>
            <a:off x="3186113" y="325438"/>
            <a:ext cx="25812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Verdana" panose="020B0604030504040204" pitchFamily="34" charset="0"/>
                <a:cs typeface="+mn-cs"/>
              </a:rPr>
              <a:t>ПРОГРАММА ПО РАЗВИТИЮ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Verdana" panose="020B0604030504040204" pitchFamily="34" charset="0"/>
                <a:cs typeface="+mn-cs"/>
              </a:rPr>
              <a:t>ЛИЧНОСТНОГО ПОТЕНЦИАЛА</a:t>
            </a:r>
          </a:p>
        </p:txBody>
      </p:sp>
      <p:sp>
        <p:nvSpPr>
          <p:cNvPr id="8" name="Прямоугольник 10"/>
          <p:cNvSpPr/>
          <p:nvPr userDrawn="1"/>
        </p:nvSpPr>
        <p:spPr>
          <a:xfrm>
            <a:off x="6369050" y="325438"/>
            <a:ext cx="347503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Verdana" panose="020B0604030504040204" pitchFamily="34" charset="0"/>
                <a:cs typeface="+mn-cs"/>
              </a:rPr>
              <a:t>ППК «Управление созданием личностно-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Verdana" panose="020B0604030504040204" pitchFamily="34" charset="0"/>
                <a:cs typeface="+mn-cs"/>
              </a:rPr>
              <a:t>развивающей образовательной среды» </a:t>
            </a:r>
          </a:p>
        </p:txBody>
      </p:sp>
      <p:pic>
        <p:nvPicPr>
          <p:cNvPr id="9" name="Рисунок 3"/>
          <p:cNvPicPr>
            <a:picLocks noChangeAspect="1"/>
          </p:cNvPicPr>
          <p:nvPr userDrawn="1"/>
        </p:nvPicPr>
        <p:blipFill>
          <a:blip r:embed="rId4"/>
          <a:srcRect r="23917" b="47549"/>
          <a:stretch>
            <a:fillRect/>
          </a:stretch>
        </p:blipFill>
        <p:spPr bwMode="auto">
          <a:xfrm>
            <a:off x="779463" y="1074738"/>
            <a:ext cx="1141253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/>
          <a:srcRect r="11571"/>
          <a:stretch>
            <a:fillRect/>
          </a:stretch>
        </p:blipFill>
        <p:spPr bwMode="auto">
          <a:xfrm>
            <a:off x="2112963" y="0"/>
            <a:ext cx="10093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3"/>
          <p:cNvCxnSpPr/>
          <p:nvPr userDrawn="1"/>
        </p:nvCxnSpPr>
        <p:spPr>
          <a:xfrm>
            <a:off x="593725" y="4813300"/>
            <a:ext cx="11255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5"/>
          <p:cNvSpPr/>
          <p:nvPr userDrawn="1"/>
        </p:nvSpPr>
        <p:spPr>
          <a:xfrm>
            <a:off x="520700" y="1985963"/>
            <a:ext cx="1455738" cy="7064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ПРОГРАММА                    ПО РАЗВИТИЮ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ЛИЧНОСТНОГО ПОТЕНЦИАЛА</a:t>
            </a:r>
          </a:p>
        </p:txBody>
      </p:sp>
      <p:sp>
        <p:nvSpPr>
          <p:cNvPr id="5" name="Прямоугольник 6"/>
          <p:cNvSpPr/>
          <p:nvPr userDrawn="1"/>
        </p:nvSpPr>
        <p:spPr>
          <a:xfrm>
            <a:off x="520700" y="3325813"/>
            <a:ext cx="1455738" cy="11699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ППК «Навигация обучающихся сообществ                           в личностно-развивающей образовательной среде»</a:t>
            </a:r>
          </a:p>
        </p:txBody>
      </p:sp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1500" y="5129213"/>
            <a:ext cx="112395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1500" y="701675"/>
            <a:ext cx="20145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10"/>
          <p:cNvCxnSpPr/>
          <p:nvPr userDrawn="1"/>
        </p:nvCxnSpPr>
        <p:spPr>
          <a:xfrm>
            <a:off x="593725" y="3009900"/>
            <a:ext cx="11255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14"/>
          <p:cNvCxnSpPr/>
          <p:nvPr userDrawn="1"/>
        </p:nvCxnSpPr>
        <p:spPr>
          <a:xfrm>
            <a:off x="593725" y="1668463"/>
            <a:ext cx="11255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54000"/>
            <a:ext cx="20145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444163" y="207963"/>
            <a:ext cx="10001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6"/>
          <p:cNvCxnSpPr/>
          <p:nvPr userDrawn="1"/>
        </p:nvCxnSpPr>
        <p:spPr>
          <a:xfrm>
            <a:off x="2868613" y="303213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7"/>
          <p:cNvCxnSpPr/>
          <p:nvPr userDrawn="1"/>
        </p:nvCxnSpPr>
        <p:spPr>
          <a:xfrm>
            <a:off x="6015038" y="303213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8"/>
          <p:cNvCxnSpPr/>
          <p:nvPr userDrawn="1"/>
        </p:nvCxnSpPr>
        <p:spPr>
          <a:xfrm>
            <a:off x="10161588" y="303213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9"/>
          <p:cNvSpPr/>
          <p:nvPr userDrawn="1"/>
        </p:nvSpPr>
        <p:spPr>
          <a:xfrm>
            <a:off x="3151188" y="347663"/>
            <a:ext cx="25812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Verdana" panose="020B0604030504040204" pitchFamily="34" charset="0"/>
                <a:cs typeface="+mn-cs"/>
              </a:rPr>
              <a:t>ПРОГРАММА ПО РАЗВИТИЮ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Verdana" panose="020B0604030504040204" pitchFamily="34" charset="0"/>
                <a:cs typeface="+mn-cs"/>
              </a:rPr>
              <a:t>ЛИЧНОСТНОГО ПОТЕНЦИАЛА</a:t>
            </a:r>
          </a:p>
        </p:txBody>
      </p:sp>
      <p:sp>
        <p:nvSpPr>
          <p:cNvPr id="8" name="Прямоугольник 10"/>
          <p:cNvSpPr/>
          <p:nvPr userDrawn="1"/>
        </p:nvSpPr>
        <p:spPr>
          <a:xfrm>
            <a:off x="6297613" y="255588"/>
            <a:ext cx="35814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Verdana" panose="020B0604030504040204" pitchFamily="34" charset="0"/>
                <a:cs typeface="+mn-cs"/>
              </a:rPr>
              <a:t>ППК «Развитие личностного потенциала </a:t>
            </a:r>
            <a:r>
              <a:rPr lang="en-US" sz="1200" dirty="0">
                <a:latin typeface="Verdana" panose="020B0604030504040204" pitchFamily="34" charset="0"/>
                <a:cs typeface="+mn-cs"/>
              </a:rPr>
              <a:t>              </a:t>
            </a:r>
            <a:r>
              <a:rPr lang="ru-RU" sz="1200" dirty="0">
                <a:latin typeface="Verdana" panose="020B0604030504040204" pitchFamily="34" charset="0"/>
                <a:cs typeface="+mn-cs"/>
              </a:rPr>
              <a:t>в системе взаимодействия ключевых участников образовательных отношений»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 userDrawn="1"/>
        </p:nvPicPr>
        <p:blipFill>
          <a:blip r:embed="rId2"/>
          <a:srcRect r="23917" b="47549"/>
          <a:stretch>
            <a:fillRect/>
          </a:stretch>
        </p:blipFill>
        <p:spPr bwMode="auto">
          <a:xfrm>
            <a:off x="779463" y="1074738"/>
            <a:ext cx="1141253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54000"/>
            <a:ext cx="20145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2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444163" y="207963"/>
            <a:ext cx="10001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13"/>
          <p:cNvCxnSpPr/>
          <p:nvPr userDrawn="1"/>
        </p:nvCxnSpPr>
        <p:spPr>
          <a:xfrm>
            <a:off x="2868613" y="303213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14"/>
          <p:cNvCxnSpPr/>
          <p:nvPr userDrawn="1"/>
        </p:nvCxnSpPr>
        <p:spPr>
          <a:xfrm>
            <a:off x="6015038" y="303213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15"/>
          <p:cNvCxnSpPr/>
          <p:nvPr userDrawn="1"/>
        </p:nvCxnSpPr>
        <p:spPr>
          <a:xfrm>
            <a:off x="10161588" y="303213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16"/>
          <p:cNvSpPr/>
          <p:nvPr userDrawn="1"/>
        </p:nvSpPr>
        <p:spPr>
          <a:xfrm>
            <a:off x="3151188" y="347663"/>
            <a:ext cx="25812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Verdana" panose="020B0604030504040204" pitchFamily="34" charset="0"/>
                <a:cs typeface="+mn-cs"/>
              </a:rPr>
              <a:t>ПРОГРАММА ПО РАЗВИТИЮ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Verdana" panose="020B0604030504040204" pitchFamily="34" charset="0"/>
                <a:cs typeface="+mn-cs"/>
              </a:rPr>
              <a:t>ЛИЧНОСТНОГО ПОТЕНЦИАЛА</a:t>
            </a:r>
          </a:p>
        </p:txBody>
      </p:sp>
      <p:sp>
        <p:nvSpPr>
          <p:cNvPr id="9" name="Прямоугольник 17"/>
          <p:cNvSpPr/>
          <p:nvPr userDrawn="1"/>
        </p:nvSpPr>
        <p:spPr>
          <a:xfrm>
            <a:off x="6297613" y="255588"/>
            <a:ext cx="35814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Verdana" panose="020B0604030504040204" pitchFamily="34" charset="0"/>
                <a:cs typeface="+mn-cs"/>
              </a:rPr>
              <a:t>ППК «Развитие личностного потенциала </a:t>
            </a:r>
            <a:r>
              <a:rPr lang="en-US" sz="1200" dirty="0">
                <a:latin typeface="Verdana" panose="020B0604030504040204" pitchFamily="34" charset="0"/>
                <a:cs typeface="+mn-cs"/>
              </a:rPr>
              <a:t>              </a:t>
            </a:r>
            <a:r>
              <a:rPr lang="ru-RU" sz="1200" dirty="0">
                <a:latin typeface="Verdana" panose="020B0604030504040204" pitchFamily="34" charset="0"/>
                <a:cs typeface="+mn-cs"/>
              </a:rPr>
              <a:t>в системе взаимодействия ключевых участников образовательных отношений»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14038" y="0"/>
            <a:ext cx="1477962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12"/>
          <p:cNvCxnSpPr/>
          <p:nvPr userDrawn="1"/>
        </p:nvCxnSpPr>
        <p:spPr>
          <a:xfrm>
            <a:off x="2684463" y="403225"/>
            <a:ext cx="0" cy="511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13"/>
          <p:cNvCxnSpPr/>
          <p:nvPr userDrawn="1"/>
        </p:nvCxnSpPr>
        <p:spPr>
          <a:xfrm>
            <a:off x="5434013" y="403225"/>
            <a:ext cx="0" cy="511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4"/>
          <p:cNvCxnSpPr/>
          <p:nvPr userDrawn="1"/>
        </p:nvCxnSpPr>
        <p:spPr>
          <a:xfrm>
            <a:off x="9034463" y="403225"/>
            <a:ext cx="0" cy="511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15"/>
          <p:cNvSpPr/>
          <p:nvPr userDrawn="1"/>
        </p:nvSpPr>
        <p:spPr>
          <a:xfrm>
            <a:off x="2981325" y="458788"/>
            <a:ext cx="21558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ПРОГРАММА ПО РАЗВИТИЮ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ЛИЧНОСТНОГО ПОТЕНЦИАЛА</a:t>
            </a:r>
          </a:p>
        </p:txBody>
      </p:sp>
      <p:sp>
        <p:nvSpPr>
          <p:cNvPr id="7" name="Прямоугольник 16"/>
          <p:cNvSpPr/>
          <p:nvPr userDrawn="1"/>
        </p:nvSpPr>
        <p:spPr>
          <a:xfrm>
            <a:off x="5730875" y="381000"/>
            <a:ext cx="3008313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ППК «Развитие личностного потенциала </a:t>
            </a:r>
            <a:r>
              <a:rPr lang="en-US" sz="1000" dirty="0">
                <a:latin typeface="Verdana" panose="020B0604030504040204" pitchFamily="34" charset="0"/>
                <a:cs typeface="+mn-cs"/>
              </a:rPr>
              <a:t>    </a:t>
            </a:r>
            <a:r>
              <a:rPr lang="ru-RU" sz="1000" dirty="0">
                <a:latin typeface="Verdana" panose="020B0604030504040204" pitchFamily="34" charset="0"/>
                <a:cs typeface="+mn-cs"/>
              </a:rPr>
              <a:t>в системе взаимодействия ключевых участников образовательных отношений»</a:t>
            </a:r>
          </a:p>
        </p:txBody>
      </p:sp>
      <p:pic>
        <p:nvPicPr>
          <p:cNvPr id="8" name="Рисунок 1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331325" y="342900"/>
            <a:ext cx="8540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01700" y="419100"/>
            <a:ext cx="14859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228388" y="-14288"/>
            <a:ext cx="9779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13"/>
          <p:cNvCxnSpPr/>
          <p:nvPr userDrawn="1"/>
        </p:nvCxnSpPr>
        <p:spPr>
          <a:xfrm>
            <a:off x="2684463" y="403225"/>
            <a:ext cx="0" cy="511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14"/>
          <p:cNvCxnSpPr/>
          <p:nvPr userDrawn="1"/>
        </p:nvCxnSpPr>
        <p:spPr>
          <a:xfrm>
            <a:off x="5434013" y="403225"/>
            <a:ext cx="0" cy="511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5"/>
          <p:cNvCxnSpPr/>
          <p:nvPr userDrawn="1"/>
        </p:nvCxnSpPr>
        <p:spPr>
          <a:xfrm>
            <a:off x="9034463" y="403225"/>
            <a:ext cx="0" cy="511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16"/>
          <p:cNvSpPr/>
          <p:nvPr userDrawn="1"/>
        </p:nvSpPr>
        <p:spPr>
          <a:xfrm>
            <a:off x="2981325" y="458788"/>
            <a:ext cx="21558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ПРОГРАММА ПО РАЗВИТИЮ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ЛИЧНОСТНОГО ПОТЕНЦИАЛА</a:t>
            </a:r>
          </a:p>
        </p:txBody>
      </p:sp>
      <p:sp>
        <p:nvSpPr>
          <p:cNvPr id="7" name="Прямоугольник 17"/>
          <p:cNvSpPr/>
          <p:nvPr userDrawn="1"/>
        </p:nvSpPr>
        <p:spPr>
          <a:xfrm>
            <a:off x="5730875" y="381000"/>
            <a:ext cx="3008313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ППК «Развитие личностного потенциала </a:t>
            </a:r>
            <a:r>
              <a:rPr lang="en-US" sz="1000" dirty="0">
                <a:latin typeface="Verdana" panose="020B0604030504040204" pitchFamily="34" charset="0"/>
                <a:cs typeface="+mn-cs"/>
              </a:rPr>
              <a:t>    </a:t>
            </a:r>
            <a:r>
              <a:rPr lang="ru-RU" sz="1000" dirty="0">
                <a:latin typeface="Verdana" panose="020B0604030504040204" pitchFamily="34" charset="0"/>
                <a:cs typeface="+mn-cs"/>
              </a:rPr>
              <a:t>в системе взаимодействия ключевых участников образовательных отношений»</a:t>
            </a:r>
          </a:p>
        </p:txBody>
      </p:sp>
      <p:pic>
        <p:nvPicPr>
          <p:cNvPr id="8" name="Рисунок 1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331325" y="342900"/>
            <a:ext cx="8540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01700" y="419100"/>
            <a:ext cx="14859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/>
          <a:srcRect r="11571"/>
          <a:stretch>
            <a:fillRect/>
          </a:stretch>
        </p:blipFill>
        <p:spPr bwMode="auto">
          <a:xfrm>
            <a:off x="2112963" y="0"/>
            <a:ext cx="10093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3"/>
          <p:cNvCxnSpPr/>
          <p:nvPr userDrawn="1"/>
        </p:nvCxnSpPr>
        <p:spPr>
          <a:xfrm>
            <a:off x="593725" y="4838700"/>
            <a:ext cx="11255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5"/>
          <p:cNvSpPr/>
          <p:nvPr userDrawn="1"/>
        </p:nvSpPr>
        <p:spPr>
          <a:xfrm>
            <a:off x="520700" y="1933575"/>
            <a:ext cx="14557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ПРОГРАММА                    ПО РАЗВИТИЮ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ЛИЧНОСТНОГО ПОТЕНЦИАЛА</a:t>
            </a:r>
          </a:p>
        </p:txBody>
      </p:sp>
      <p:sp>
        <p:nvSpPr>
          <p:cNvPr id="5" name="Прямоугольник 6"/>
          <p:cNvSpPr/>
          <p:nvPr userDrawn="1"/>
        </p:nvSpPr>
        <p:spPr>
          <a:xfrm>
            <a:off x="520700" y="3224213"/>
            <a:ext cx="1784350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ППК «Развитие личностного потенциала</a:t>
            </a:r>
            <a:r>
              <a:rPr lang="en-US" sz="1000" dirty="0">
                <a:latin typeface="Verdana" panose="020B0604030504040204" pitchFamily="34" charset="0"/>
                <a:cs typeface="+mn-cs"/>
              </a:rPr>
              <a:t>                       </a:t>
            </a:r>
            <a:r>
              <a:rPr lang="ru-RU" sz="1000" dirty="0">
                <a:latin typeface="Verdana" panose="020B0604030504040204" pitchFamily="34" charset="0"/>
                <a:cs typeface="+mn-cs"/>
              </a:rPr>
              <a:t> в системе взаимодействия ключевых участников образовательных отношений»</a:t>
            </a:r>
          </a:p>
        </p:txBody>
      </p:sp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1500" y="5129213"/>
            <a:ext cx="112395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1500" y="701675"/>
            <a:ext cx="20145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10"/>
          <p:cNvCxnSpPr/>
          <p:nvPr userDrawn="1"/>
        </p:nvCxnSpPr>
        <p:spPr>
          <a:xfrm>
            <a:off x="593725" y="2932113"/>
            <a:ext cx="11255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14"/>
          <p:cNvCxnSpPr/>
          <p:nvPr userDrawn="1"/>
        </p:nvCxnSpPr>
        <p:spPr>
          <a:xfrm>
            <a:off x="593725" y="1643063"/>
            <a:ext cx="11255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30188"/>
            <a:ext cx="20145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444163" y="185738"/>
            <a:ext cx="10001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6"/>
          <p:cNvCxnSpPr/>
          <p:nvPr userDrawn="1"/>
        </p:nvCxnSpPr>
        <p:spPr>
          <a:xfrm>
            <a:off x="3138488" y="280988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8"/>
          <p:cNvCxnSpPr/>
          <p:nvPr userDrawn="1"/>
        </p:nvCxnSpPr>
        <p:spPr>
          <a:xfrm>
            <a:off x="9891713" y="280988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9"/>
          <p:cNvSpPr/>
          <p:nvPr userDrawn="1"/>
        </p:nvSpPr>
        <p:spPr>
          <a:xfrm>
            <a:off x="3690938" y="401638"/>
            <a:ext cx="56483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Verdana" panose="020B0604030504040204" pitchFamily="34" charset="0"/>
                <a:cs typeface="+mn-cs"/>
              </a:rPr>
              <a:t>ПРОГРАММА ПО РАЗВИТИЮ ЛИЧНОСТНОГО ПОТЕНЦИАЛА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 userDrawn="1"/>
        </p:nvPicPr>
        <p:blipFill>
          <a:blip r:embed="rId2"/>
          <a:srcRect r="23917" b="47549"/>
          <a:stretch>
            <a:fillRect/>
          </a:stretch>
        </p:blipFill>
        <p:spPr bwMode="auto">
          <a:xfrm>
            <a:off x="779463" y="1074738"/>
            <a:ext cx="1141253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30188"/>
            <a:ext cx="20145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2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444163" y="185738"/>
            <a:ext cx="10001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13"/>
          <p:cNvCxnSpPr/>
          <p:nvPr userDrawn="1"/>
        </p:nvCxnSpPr>
        <p:spPr>
          <a:xfrm>
            <a:off x="3138488" y="280988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14"/>
          <p:cNvCxnSpPr/>
          <p:nvPr userDrawn="1"/>
        </p:nvCxnSpPr>
        <p:spPr>
          <a:xfrm>
            <a:off x="9891713" y="280988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15"/>
          <p:cNvSpPr/>
          <p:nvPr userDrawn="1"/>
        </p:nvSpPr>
        <p:spPr>
          <a:xfrm>
            <a:off x="3690938" y="401638"/>
            <a:ext cx="56483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Verdana" panose="020B0604030504040204" pitchFamily="34" charset="0"/>
                <a:cs typeface="+mn-cs"/>
              </a:rPr>
              <a:t>ПРОГРАММА ПО РАЗВИТИЮ ЛИЧНОСТНОГО ПОТЕНЦИАЛА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14038" y="0"/>
            <a:ext cx="1477962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331325" y="323850"/>
            <a:ext cx="8540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5"/>
          <p:cNvCxnSpPr/>
          <p:nvPr userDrawn="1"/>
        </p:nvCxnSpPr>
        <p:spPr>
          <a:xfrm>
            <a:off x="3011488" y="384175"/>
            <a:ext cx="0" cy="511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7"/>
          <p:cNvCxnSpPr/>
          <p:nvPr userDrawn="1"/>
        </p:nvCxnSpPr>
        <p:spPr>
          <a:xfrm>
            <a:off x="8707438" y="384175"/>
            <a:ext cx="0" cy="511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8"/>
          <p:cNvSpPr/>
          <p:nvPr userDrawn="1"/>
        </p:nvSpPr>
        <p:spPr>
          <a:xfrm>
            <a:off x="3635375" y="509588"/>
            <a:ext cx="4449763" cy="260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Verdana" panose="020B0604030504040204" pitchFamily="34" charset="0"/>
                <a:cs typeface="+mn-cs"/>
              </a:rPr>
              <a:t>ПРОГРАММА ПО РАЗВИТИЮ ЛИЧНОСТНОГО ПОТЕНЦИАЛА</a:t>
            </a:r>
          </a:p>
        </p:txBody>
      </p:sp>
      <p:pic>
        <p:nvPicPr>
          <p:cNvPr id="7" name="Рисунок 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01700" y="400050"/>
            <a:ext cx="14859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228388" y="-14288"/>
            <a:ext cx="9779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331325" y="323850"/>
            <a:ext cx="8540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14"/>
          <p:cNvCxnSpPr/>
          <p:nvPr userDrawn="1"/>
        </p:nvCxnSpPr>
        <p:spPr>
          <a:xfrm>
            <a:off x="3011488" y="384175"/>
            <a:ext cx="0" cy="511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5"/>
          <p:cNvCxnSpPr/>
          <p:nvPr userDrawn="1"/>
        </p:nvCxnSpPr>
        <p:spPr>
          <a:xfrm>
            <a:off x="8707438" y="384175"/>
            <a:ext cx="0" cy="511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16"/>
          <p:cNvSpPr/>
          <p:nvPr userDrawn="1"/>
        </p:nvSpPr>
        <p:spPr>
          <a:xfrm>
            <a:off x="3635375" y="509588"/>
            <a:ext cx="4449763" cy="260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Verdana" panose="020B0604030504040204" pitchFamily="34" charset="0"/>
                <a:cs typeface="+mn-cs"/>
              </a:rPr>
              <a:t>ПРОГРАММА ПО РАЗВИТИЮ ЛИЧНОСТНОГО ПОТЕНЦИАЛА</a:t>
            </a:r>
          </a:p>
        </p:txBody>
      </p:sp>
      <p:pic>
        <p:nvPicPr>
          <p:cNvPr id="7" name="Рисунок 17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01700" y="400050"/>
            <a:ext cx="14859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14038" y="0"/>
            <a:ext cx="1477962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12"/>
          <p:cNvCxnSpPr/>
          <p:nvPr userDrawn="1"/>
        </p:nvCxnSpPr>
        <p:spPr>
          <a:xfrm>
            <a:off x="2700338" y="384175"/>
            <a:ext cx="0" cy="511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13"/>
          <p:cNvCxnSpPr/>
          <p:nvPr userDrawn="1"/>
        </p:nvCxnSpPr>
        <p:spPr>
          <a:xfrm>
            <a:off x="5481638" y="384175"/>
            <a:ext cx="0" cy="511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4"/>
          <p:cNvCxnSpPr/>
          <p:nvPr userDrawn="1"/>
        </p:nvCxnSpPr>
        <p:spPr>
          <a:xfrm>
            <a:off x="9018588" y="384175"/>
            <a:ext cx="0" cy="511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15"/>
          <p:cNvSpPr/>
          <p:nvPr userDrawn="1"/>
        </p:nvSpPr>
        <p:spPr>
          <a:xfrm>
            <a:off x="3013075" y="439738"/>
            <a:ext cx="215741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ПРОГРАММА ПО РАЗВИТИЮ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ЛИЧНОСТНОГО ПОТЕНЦИАЛА</a:t>
            </a:r>
          </a:p>
        </p:txBody>
      </p:sp>
      <p:sp>
        <p:nvSpPr>
          <p:cNvPr id="7" name="Прямоугольник 16"/>
          <p:cNvSpPr/>
          <p:nvPr userDrawn="1"/>
        </p:nvSpPr>
        <p:spPr>
          <a:xfrm>
            <a:off x="5794375" y="439738"/>
            <a:ext cx="29114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ППК «Управление созданием личностно-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развивающей образовательной среды» </a:t>
            </a:r>
          </a:p>
        </p:txBody>
      </p:sp>
      <p:pic>
        <p:nvPicPr>
          <p:cNvPr id="8" name="Рисунок 1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331325" y="323850"/>
            <a:ext cx="8540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01700" y="400050"/>
            <a:ext cx="14859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/>
          <a:srcRect r="11571"/>
          <a:stretch>
            <a:fillRect/>
          </a:stretch>
        </p:blipFill>
        <p:spPr bwMode="auto">
          <a:xfrm>
            <a:off x="2112963" y="0"/>
            <a:ext cx="10093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5"/>
          <p:cNvSpPr/>
          <p:nvPr userDrawn="1"/>
        </p:nvSpPr>
        <p:spPr>
          <a:xfrm>
            <a:off x="520700" y="4851400"/>
            <a:ext cx="1592263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Verdana" panose="020B0604030504040204" pitchFamily="34" charset="0"/>
                <a:cs typeface="+mn-cs"/>
              </a:rPr>
              <a:t>ПРОГРАММА                    ПО РАЗВИТИЮ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Verdana" panose="020B0604030504040204" pitchFamily="34" charset="0"/>
                <a:cs typeface="+mn-cs"/>
              </a:rPr>
              <a:t>ЛИЧНОСТНОГО ПОТЕНЦИАЛА</a:t>
            </a:r>
          </a:p>
        </p:txBody>
      </p:sp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082800"/>
            <a:ext cx="112395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1500" y="701675"/>
            <a:ext cx="20145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4148138" y="6378575"/>
            <a:ext cx="3902075" cy="342900"/>
          </a:xfrm>
          <a:prstGeom prst="rect">
            <a:avLst/>
          </a:prstGeom>
        </p:spPr>
        <p:txBody>
          <a:bodyPr lIns="0" tIns="0" rIns="0" bIns="0"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609600" y="6378575"/>
            <a:ext cx="2806700" cy="342900"/>
          </a:xfrm>
          <a:prstGeom prst="rect">
            <a:avLst/>
          </a:prstGeom>
        </p:spPr>
        <p:txBody>
          <a:bodyPr lIns="0" tIns="0" rIns="0" bIns="0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50F3DF-B31F-4FFE-A4CB-6C967304BD34}" type="datetimeFigureOut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8782050" y="6378575"/>
            <a:ext cx="2806700" cy="342900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FDFD31-485A-4F76-A3C0-23F4B1283D6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g object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632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3"/>
          <p:cNvSpPr>
            <a:spLocks noGrp="1"/>
          </p:cNvSpPr>
          <p:nvPr>
            <p:ph type="ftr" sz="quarter" idx="10"/>
          </p:nvPr>
        </p:nvSpPr>
        <p:spPr>
          <a:xfrm>
            <a:off x="4148138" y="6378575"/>
            <a:ext cx="3902075" cy="342900"/>
          </a:xfrm>
          <a:prstGeom prst="rect">
            <a:avLst/>
          </a:prstGeom>
        </p:spPr>
        <p:txBody>
          <a:bodyPr lIns="0" tIns="0" rIns="0" bIns="0"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dt" sz="half" idx="11"/>
          </p:nvPr>
        </p:nvSpPr>
        <p:spPr>
          <a:xfrm>
            <a:off x="609600" y="6378575"/>
            <a:ext cx="2806700" cy="342900"/>
          </a:xfrm>
          <a:prstGeom prst="rect">
            <a:avLst/>
          </a:prstGeom>
        </p:spPr>
        <p:txBody>
          <a:bodyPr lIns="0" tIns="0" rIns="0" bIns="0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9C231A-5B45-4189-9A86-EA3EC8DFBAFD}" type="datetimeFigureOut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6" name="Holder 5"/>
          <p:cNvSpPr>
            <a:spLocks noGrp="1"/>
          </p:cNvSpPr>
          <p:nvPr>
            <p:ph type="sldNum" sz="quarter" idx="12"/>
          </p:nvPr>
        </p:nvSpPr>
        <p:spPr>
          <a:xfrm>
            <a:off x="8782050" y="6378575"/>
            <a:ext cx="2806700" cy="342900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7DA055-B07F-4A06-9DA6-940D68557A6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228388" y="-14288"/>
            <a:ext cx="9779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5"/>
          <p:cNvCxnSpPr/>
          <p:nvPr userDrawn="1"/>
        </p:nvCxnSpPr>
        <p:spPr>
          <a:xfrm>
            <a:off x="2700338" y="384175"/>
            <a:ext cx="0" cy="511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6"/>
          <p:cNvCxnSpPr/>
          <p:nvPr userDrawn="1"/>
        </p:nvCxnSpPr>
        <p:spPr>
          <a:xfrm>
            <a:off x="5481638" y="384175"/>
            <a:ext cx="0" cy="511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7"/>
          <p:cNvCxnSpPr/>
          <p:nvPr userDrawn="1"/>
        </p:nvCxnSpPr>
        <p:spPr>
          <a:xfrm>
            <a:off x="9018588" y="384175"/>
            <a:ext cx="0" cy="511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8"/>
          <p:cNvSpPr/>
          <p:nvPr userDrawn="1"/>
        </p:nvSpPr>
        <p:spPr>
          <a:xfrm>
            <a:off x="3013075" y="439738"/>
            <a:ext cx="215741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ПРОГРАММА ПО РАЗВИТИЮ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ЛИЧНОСТНОГО ПОТЕНЦИАЛА</a:t>
            </a:r>
          </a:p>
        </p:txBody>
      </p:sp>
      <p:sp>
        <p:nvSpPr>
          <p:cNvPr id="7" name="Прямоугольник 9"/>
          <p:cNvSpPr/>
          <p:nvPr userDrawn="1"/>
        </p:nvSpPr>
        <p:spPr>
          <a:xfrm>
            <a:off x="5794375" y="439738"/>
            <a:ext cx="29114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ППК «Управление созданием личностно-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развивающей образовательной среды» </a:t>
            </a:r>
          </a:p>
        </p:txBody>
      </p:sp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331325" y="323850"/>
            <a:ext cx="8540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2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01700" y="400050"/>
            <a:ext cx="14859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/>
          <a:srcRect r="11571"/>
          <a:stretch>
            <a:fillRect/>
          </a:stretch>
        </p:blipFill>
        <p:spPr bwMode="auto">
          <a:xfrm>
            <a:off x="2112963" y="0"/>
            <a:ext cx="10093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3"/>
          <p:cNvCxnSpPr/>
          <p:nvPr userDrawn="1"/>
        </p:nvCxnSpPr>
        <p:spPr>
          <a:xfrm>
            <a:off x="593725" y="4786313"/>
            <a:ext cx="11255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5"/>
          <p:cNvSpPr/>
          <p:nvPr userDrawn="1"/>
        </p:nvSpPr>
        <p:spPr>
          <a:xfrm>
            <a:off x="520700" y="2036763"/>
            <a:ext cx="14557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ПРОГРАММА                    ПО РАЗВИТИЮ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ЛИЧНОСТНОГО ПОТЕНЦИАЛА</a:t>
            </a:r>
          </a:p>
        </p:txBody>
      </p:sp>
      <p:sp>
        <p:nvSpPr>
          <p:cNvPr id="5" name="Прямоугольник 6"/>
          <p:cNvSpPr/>
          <p:nvPr userDrawn="1"/>
        </p:nvSpPr>
        <p:spPr>
          <a:xfrm>
            <a:off x="520700" y="3429000"/>
            <a:ext cx="14557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ППК «Управление созданием личностно-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развивающей образовательной среды» </a:t>
            </a:r>
          </a:p>
        </p:txBody>
      </p:sp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1500" y="5129213"/>
            <a:ext cx="112395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1500" y="701675"/>
            <a:ext cx="20145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10"/>
          <p:cNvCxnSpPr/>
          <p:nvPr userDrawn="1"/>
        </p:nvCxnSpPr>
        <p:spPr>
          <a:xfrm>
            <a:off x="593725" y="3086100"/>
            <a:ext cx="11255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14"/>
          <p:cNvCxnSpPr/>
          <p:nvPr userDrawn="1"/>
        </p:nvCxnSpPr>
        <p:spPr>
          <a:xfrm>
            <a:off x="593725" y="1693863"/>
            <a:ext cx="11255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30188"/>
            <a:ext cx="20145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444163" y="185738"/>
            <a:ext cx="10001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6"/>
          <p:cNvCxnSpPr/>
          <p:nvPr userDrawn="1"/>
        </p:nvCxnSpPr>
        <p:spPr>
          <a:xfrm>
            <a:off x="2836863" y="280988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7"/>
          <p:cNvCxnSpPr/>
          <p:nvPr userDrawn="1"/>
        </p:nvCxnSpPr>
        <p:spPr>
          <a:xfrm>
            <a:off x="5718175" y="280988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8"/>
          <p:cNvCxnSpPr/>
          <p:nvPr userDrawn="1"/>
        </p:nvCxnSpPr>
        <p:spPr>
          <a:xfrm>
            <a:off x="10193338" y="280988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9"/>
          <p:cNvSpPr/>
          <p:nvPr userDrawn="1"/>
        </p:nvSpPr>
        <p:spPr>
          <a:xfrm>
            <a:off x="3087688" y="341313"/>
            <a:ext cx="2379662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Verdana" panose="020B0604030504040204" pitchFamily="34" charset="0"/>
                <a:cs typeface="+mn-cs"/>
              </a:rPr>
              <a:t>ПРОГРАММА ПО РАЗВИТИЮ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Verdana" panose="020B0604030504040204" pitchFamily="34" charset="0"/>
                <a:cs typeface="+mn-cs"/>
              </a:rPr>
              <a:t>ЛИЧНОСТНОГО ПОТЕНЦИАЛА</a:t>
            </a:r>
          </a:p>
        </p:txBody>
      </p:sp>
      <p:sp>
        <p:nvSpPr>
          <p:cNvPr id="8" name="Прямоугольник 10"/>
          <p:cNvSpPr/>
          <p:nvPr userDrawn="1"/>
        </p:nvSpPr>
        <p:spPr>
          <a:xfrm>
            <a:off x="5969000" y="201613"/>
            <a:ext cx="39735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 userDrawn="1"/>
        </p:nvPicPr>
        <p:blipFill>
          <a:blip r:embed="rId2"/>
          <a:srcRect r="23917" b="47549"/>
          <a:stretch>
            <a:fillRect/>
          </a:stretch>
        </p:blipFill>
        <p:spPr bwMode="auto">
          <a:xfrm>
            <a:off x="779463" y="1074738"/>
            <a:ext cx="1141253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30188"/>
            <a:ext cx="20145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2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444163" y="185738"/>
            <a:ext cx="10001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13"/>
          <p:cNvCxnSpPr/>
          <p:nvPr userDrawn="1"/>
        </p:nvCxnSpPr>
        <p:spPr>
          <a:xfrm>
            <a:off x="2836863" y="280988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14"/>
          <p:cNvCxnSpPr/>
          <p:nvPr userDrawn="1"/>
        </p:nvCxnSpPr>
        <p:spPr>
          <a:xfrm>
            <a:off x="5718175" y="280988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15"/>
          <p:cNvCxnSpPr/>
          <p:nvPr userDrawn="1"/>
        </p:nvCxnSpPr>
        <p:spPr>
          <a:xfrm>
            <a:off x="10193338" y="280988"/>
            <a:ext cx="0" cy="54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16"/>
          <p:cNvSpPr/>
          <p:nvPr userDrawn="1"/>
        </p:nvSpPr>
        <p:spPr>
          <a:xfrm>
            <a:off x="3087688" y="341313"/>
            <a:ext cx="2379662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Verdana" panose="020B0604030504040204" pitchFamily="34" charset="0"/>
                <a:cs typeface="+mn-cs"/>
              </a:rPr>
              <a:t>ПРОГРАММА ПО РАЗВИТИЮ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Verdana" panose="020B0604030504040204" pitchFamily="34" charset="0"/>
                <a:cs typeface="+mn-cs"/>
              </a:rPr>
              <a:t>ЛИЧНОСТНОГО ПОТЕНЦИАЛА</a:t>
            </a:r>
          </a:p>
        </p:txBody>
      </p:sp>
      <p:sp>
        <p:nvSpPr>
          <p:cNvPr id="9" name="Прямоугольник 17"/>
          <p:cNvSpPr/>
          <p:nvPr userDrawn="1"/>
        </p:nvSpPr>
        <p:spPr>
          <a:xfrm>
            <a:off x="5969000" y="201613"/>
            <a:ext cx="39735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anose="020B0604030504040204" pitchFamily="34" charset="0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14038" y="0"/>
            <a:ext cx="1477962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12"/>
          <p:cNvCxnSpPr/>
          <p:nvPr userDrawn="1"/>
        </p:nvCxnSpPr>
        <p:spPr>
          <a:xfrm>
            <a:off x="2597150" y="390525"/>
            <a:ext cx="0" cy="5127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13"/>
          <p:cNvCxnSpPr/>
          <p:nvPr userDrawn="1"/>
        </p:nvCxnSpPr>
        <p:spPr>
          <a:xfrm>
            <a:off x="5011738" y="390525"/>
            <a:ext cx="0" cy="5127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4"/>
          <p:cNvCxnSpPr/>
          <p:nvPr userDrawn="1"/>
        </p:nvCxnSpPr>
        <p:spPr>
          <a:xfrm>
            <a:off x="9121775" y="390525"/>
            <a:ext cx="0" cy="5127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15"/>
          <p:cNvSpPr/>
          <p:nvPr userDrawn="1"/>
        </p:nvSpPr>
        <p:spPr>
          <a:xfrm>
            <a:off x="2808288" y="461963"/>
            <a:ext cx="199231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Verdana" panose="020B0604030504040204" pitchFamily="34" charset="0"/>
                <a:cs typeface="+mn-cs"/>
              </a:rPr>
              <a:t>ПРОГРАММА ПО РАЗВИТИЮ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Verdana" panose="020B0604030504040204" pitchFamily="34" charset="0"/>
                <a:cs typeface="+mn-cs"/>
              </a:rPr>
              <a:t>ЛИЧНОСТНОГО ПОТЕНЦИАЛА</a:t>
            </a:r>
          </a:p>
        </p:txBody>
      </p:sp>
      <p:sp>
        <p:nvSpPr>
          <p:cNvPr id="7" name="Прямоугольник 16"/>
          <p:cNvSpPr/>
          <p:nvPr userDrawn="1"/>
        </p:nvSpPr>
        <p:spPr>
          <a:xfrm>
            <a:off x="5221288" y="323850"/>
            <a:ext cx="36909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Verdana" panose="020B0604030504040204" pitchFamily="34" charset="0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</a:p>
        </p:txBody>
      </p:sp>
      <p:pic>
        <p:nvPicPr>
          <p:cNvPr id="8" name="Рисунок 1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331325" y="330200"/>
            <a:ext cx="85407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01700" y="406400"/>
            <a:ext cx="14859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228388" y="-14288"/>
            <a:ext cx="9779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13"/>
          <p:cNvCxnSpPr/>
          <p:nvPr userDrawn="1"/>
        </p:nvCxnSpPr>
        <p:spPr>
          <a:xfrm>
            <a:off x="2597150" y="390525"/>
            <a:ext cx="0" cy="5127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14"/>
          <p:cNvCxnSpPr/>
          <p:nvPr userDrawn="1"/>
        </p:nvCxnSpPr>
        <p:spPr>
          <a:xfrm>
            <a:off x="5011738" y="390525"/>
            <a:ext cx="0" cy="5127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5"/>
          <p:cNvCxnSpPr/>
          <p:nvPr userDrawn="1"/>
        </p:nvCxnSpPr>
        <p:spPr>
          <a:xfrm>
            <a:off x="9121775" y="390525"/>
            <a:ext cx="0" cy="5127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16"/>
          <p:cNvSpPr/>
          <p:nvPr userDrawn="1"/>
        </p:nvSpPr>
        <p:spPr>
          <a:xfrm>
            <a:off x="2808288" y="461963"/>
            <a:ext cx="199231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Verdana" panose="020B0604030504040204" pitchFamily="34" charset="0"/>
                <a:cs typeface="+mn-cs"/>
              </a:rPr>
              <a:t>ПРОГРАММА ПО РАЗВИТИЮ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Verdana" panose="020B0604030504040204" pitchFamily="34" charset="0"/>
                <a:cs typeface="+mn-cs"/>
              </a:rPr>
              <a:t>ЛИЧНОСТНОГО ПОТЕНЦИАЛА</a:t>
            </a:r>
          </a:p>
        </p:txBody>
      </p:sp>
      <p:sp>
        <p:nvSpPr>
          <p:cNvPr id="7" name="Прямоугольник 17"/>
          <p:cNvSpPr/>
          <p:nvPr userDrawn="1"/>
        </p:nvSpPr>
        <p:spPr>
          <a:xfrm>
            <a:off x="5221288" y="323850"/>
            <a:ext cx="36909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Verdana" panose="020B0604030504040204" pitchFamily="34" charset="0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</a:p>
        </p:txBody>
      </p:sp>
      <p:pic>
        <p:nvPicPr>
          <p:cNvPr id="8" name="Рисунок 1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331325" y="330200"/>
            <a:ext cx="85407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01700" y="406400"/>
            <a:ext cx="14859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  <p:sldLayoutId id="2147483711" r:id="rId31"/>
    <p:sldLayoutId id="2147483712" r:id="rId3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3300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30099"/>
          </a:solidFill>
          <a:latin typeface="Verdan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30099"/>
          </a:solidFill>
          <a:latin typeface="Verdan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30099"/>
          </a:solidFill>
          <a:latin typeface="Verdan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30099"/>
          </a:solidFill>
          <a:latin typeface="Verdan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30099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30099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30099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30099"/>
          </a:solidFill>
          <a:latin typeface="Verdana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4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10233025" y="739775"/>
            <a:ext cx="17700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Verdana" pitchFamily="34" charset="0"/>
              </a:rPr>
              <a:t>vbudushee.ru</a:t>
            </a:r>
            <a:endParaRPr lang="en-GB" sz="12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4818" name="Freeform 46"/>
          <p:cNvSpPr>
            <a:spLocks noEditPoints="1"/>
          </p:cNvSpPr>
          <p:nvPr/>
        </p:nvSpPr>
        <p:spPr bwMode="auto">
          <a:xfrm>
            <a:off x="2992438" y="2641600"/>
            <a:ext cx="1014412" cy="1624013"/>
          </a:xfrm>
          <a:custGeom>
            <a:avLst/>
            <a:gdLst>
              <a:gd name="T0" fmla="*/ 531004 w 2448"/>
              <a:gd name="T1" fmla="*/ 456120 h 3912"/>
              <a:gd name="T2" fmla="*/ 443540 w 2448"/>
              <a:gd name="T3" fmla="*/ 537466 h 3912"/>
              <a:gd name="T4" fmla="*/ 167882 w 2448"/>
              <a:gd name="T5" fmla="*/ 596401 h 3912"/>
              <a:gd name="T6" fmla="*/ 200629 w 2448"/>
              <a:gd name="T7" fmla="*/ 756188 h 3912"/>
              <a:gd name="T8" fmla="*/ 138451 w 2448"/>
              <a:gd name="T9" fmla="*/ 964534 h 3912"/>
              <a:gd name="T10" fmla="*/ 178245 w 2448"/>
              <a:gd name="T11" fmla="*/ 643300 h 3912"/>
              <a:gd name="T12" fmla="*/ 155032 w 2448"/>
              <a:gd name="T13" fmla="*/ 992757 h 3912"/>
              <a:gd name="T14" fmla="*/ 263637 w 2448"/>
              <a:gd name="T15" fmla="*/ 1279129 h 3912"/>
              <a:gd name="T16" fmla="*/ 0 w 2448"/>
              <a:gd name="T17" fmla="*/ 1414844 h 3912"/>
              <a:gd name="T18" fmla="*/ 113165 w 2448"/>
              <a:gd name="T19" fmla="*/ 1533128 h 3912"/>
              <a:gd name="T20" fmla="*/ 144254 w 2448"/>
              <a:gd name="T21" fmla="*/ 1465478 h 3912"/>
              <a:gd name="T22" fmla="*/ 616811 w 2448"/>
              <a:gd name="T23" fmla="*/ 1325612 h 3912"/>
              <a:gd name="T24" fmla="*/ 790910 w 2448"/>
              <a:gd name="T25" fmla="*/ 1623190 h 3912"/>
              <a:gd name="T26" fmla="*/ 947600 w 2448"/>
              <a:gd name="T27" fmla="*/ 1524827 h 3912"/>
              <a:gd name="T28" fmla="*/ 805419 w 2448"/>
              <a:gd name="T29" fmla="*/ 1467553 h 3912"/>
              <a:gd name="T30" fmla="*/ 635879 w 2448"/>
              <a:gd name="T31" fmla="*/ 1064972 h 3912"/>
              <a:gd name="T32" fmla="*/ 990711 w 2448"/>
              <a:gd name="T33" fmla="*/ 732531 h 3912"/>
              <a:gd name="T34" fmla="*/ 998172 w 2448"/>
              <a:gd name="T35" fmla="*/ 780260 h 3912"/>
              <a:gd name="T36" fmla="*/ 769770 w 2448"/>
              <a:gd name="T37" fmla="*/ 927597 h 3912"/>
              <a:gd name="T38" fmla="*/ 928118 w 2448"/>
              <a:gd name="T39" fmla="*/ 878208 h 3912"/>
              <a:gd name="T40" fmla="*/ 994027 w 2448"/>
              <a:gd name="T41" fmla="*/ 715515 h 3912"/>
              <a:gd name="T42" fmla="*/ 662823 w 2448"/>
              <a:gd name="T43" fmla="*/ 567764 h 3912"/>
              <a:gd name="T44" fmla="*/ 880862 w 2448"/>
              <a:gd name="T45" fmla="*/ 321235 h 3912"/>
              <a:gd name="T46" fmla="*/ 844384 w 2448"/>
              <a:gd name="T47" fmla="*/ 160617 h 3912"/>
              <a:gd name="T48" fmla="*/ 854747 w 2448"/>
              <a:gd name="T49" fmla="*/ 7886 h 3912"/>
              <a:gd name="T50" fmla="*/ 731219 w 2448"/>
              <a:gd name="T51" fmla="*/ 1510716 h 3912"/>
              <a:gd name="T52" fmla="*/ 807906 w 2448"/>
              <a:gd name="T53" fmla="*/ 1555125 h 3912"/>
              <a:gd name="T54" fmla="*/ 812466 w 2448"/>
              <a:gd name="T55" fmla="*/ 1599533 h 3912"/>
              <a:gd name="T56" fmla="*/ 32747 w 2448"/>
              <a:gd name="T57" fmla="*/ 1408619 h 3912"/>
              <a:gd name="T58" fmla="*/ 17410 w 2448"/>
              <a:gd name="T59" fmla="*/ 1422730 h 3912"/>
              <a:gd name="T60" fmla="*/ 97827 w 2448"/>
              <a:gd name="T61" fmla="*/ 1456762 h 3912"/>
              <a:gd name="T62" fmla="*/ 435664 w 2448"/>
              <a:gd name="T63" fmla="*/ 856626 h 3912"/>
              <a:gd name="T64" fmla="*/ 422399 w 2448"/>
              <a:gd name="T65" fmla="*/ 867417 h 3912"/>
              <a:gd name="T66" fmla="*/ 421570 w 2448"/>
              <a:gd name="T67" fmla="*/ 954989 h 3912"/>
              <a:gd name="T68" fmla="*/ 413280 w 2448"/>
              <a:gd name="T69" fmla="*/ 653260 h 3912"/>
              <a:gd name="T70" fmla="*/ 544684 w 2448"/>
              <a:gd name="T71" fmla="*/ 864927 h 3912"/>
              <a:gd name="T72" fmla="*/ 426544 w 2448"/>
              <a:gd name="T73" fmla="*/ 621718 h 3912"/>
              <a:gd name="T74" fmla="*/ 289337 w 2448"/>
              <a:gd name="T75" fmla="*/ 791881 h 3912"/>
              <a:gd name="T76" fmla="*/ 173271 w 2448"/>
              <a:gd name="T77" fmla="*/ 880283 h 3912"/>
              <a:gd name="T78" fmla="*/ 339909 w 2448"/>
              <a:gd name="T79" fmla="*/ 946273 h 3912"/>
              <a:gd name="T80" fmla="*/ 457219 w 2448"/>
              <a:gd name="T81" fmla="*/ 994417 h 3912"/>
              <a:gd name="T82" fmla="*/ 572457 w 2448"/>
              <a:gd name="T83" fmla="*/ 596401 h 3912"/>
              <a:gd name="T84" fmla="*/ 657848 w 2448"/>
              <a:gd name="T85" fmla="*/ 976570 h 3912"/>
              <a:gd name="T86" fmla="*/ 809564 w 2448"/>
              <a:gd name="T87" fmla="*/ 261885 h 3912"/>
              <a:gd name="T88" fmla="*/ 591939 w 2448"/>
              <a:gd name="T89" fmla="*/ 352777 h 3912"/>
              <a:gd name="T90" fmla="*/ 813295 w 2448"/>
              <a:gd name="T91" fmla="*/ 18676 h 3912"/>
              <a:gd name="T92" fmla="*/ 756090 w 2448"/>
              <a:gd name="T93" fmla="*/ 203366 h 3912"/>
              <a:gd name="T94" fmla="*/ 644169 w 2448"/>
              <a:gd name="T95" fmla="*/ 358588 h 3912"/>
              <a:gd name="T96" fmla="*/ 809978 w 2448"/>
              <a:gd name="T97" fmla="*/ 185104 h 3912"/>
              <a:gd name="T98" fmla="*/ 868012 w 2448"/>
              <a:gd name="T99" fmla="*/ 297993 h 3912"/>
              <a:gd name="T100" fmla="*/ 841897 w 2448"/>
              <a:gd name="T101" fmla="*/ 330365 h 3912"/>
              <a:gd name="T102" fmla="*/ 585721 w 2448"/>
              <a:gd name="T103" fmla="*/ 546597 h 3912"/>
              <a:gd name="T104" fmla="*/ 618469 w 2448"/>
              <a:gd name="T105" fmla="*/ 1079498 h 3912"/>
              <a:gd name="T106" fmla="*/ 664895 w 2448"/>
              <a:gd name="T107" fmla="*/ 1339308 h 3912"/>
              <a:gd name="T108" fmla="*/ 370584 w 2448"/>
              <a:gd name="T109" fmla="*/ 1343874 h 3912"/>
              <a:gd name="T110" fmla="*/ 273171 w 2448"/>
              <a:gd name="T111" fmla="*/ 1298635 h 3912"/>
              <a:gd name="T112" fmla="*/ 305504 w 2448"/>
              <a:gd name="T113" fmla="*/ 1077008 h 3912"/>
              <a:gd name="T114" fmla="*/ 274829 w 2448"/>
              <a:gd name="T115" fmla="*/ 964119 h 3912"/>
              <a:gd name="T116" fmla="*/ 551316 w 2448"/>
              <a:gd name="T117" fmla="*/ 1182426 h 3912"/>
              <a:gd name="T118" fmla="*/ 412451 w 2448"/>
              <a:gd name="T119" fmla="*/ 522525 h 3912"/>
              <a:gd name="T120" fmla="*/ 184463 w 2448"/>
              <a:gd name="T121" fmla="*/ 602626 h 3912"/>
              <a:gd name="T122" fmla="*/ 405404 w 2448"/>
              <a:gd name="T123" fmla="*/ 629604 h 3912"/>
              <a:gd name="T124" fmla="*/ 407062 w 2448"/>
              <a:gd name="T125" fmla="*/ 108738 h 39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48"/>
              <a:gd name="T190" fmla="*/ 0 h 3912"/>
              <a:gd name="T191" fmla="*/ 2448 w 2448"/>
              <a:gd name="T192" fmla="*/ 3912 h 391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48" h="3912">
                <a:moveTo>
                  <a:pt x="915" y="378"/>
                </a:moveTo>
                <a:cubicBezTo>
                  <a:pt x="920" y="377"/>
                  <a:pt x="925" y="377"/>
                  <a:pt x="931" y="377"/>
                </a:cubicBezTo>
                <a:cubicBezTo>
                  <a:pt x="961" y="377"/>
                  <a:pt x="1002" y="387"/>
                  <a:pt x="1034" y="397"/>
                </a:cubicBezTo>
                <a:cubicBezTo>
                  <a:pt x="1050" y="402"/>
                  <a:pt x="1065" y="407"/>
                  <a:pt x="1075" y="411"/>
                </a:cubicBezTo>
                <a:lnTo>
                  <a:pt x="1081" y="414"/>
                </a:lnTo>
                <a:cubicBezTo>
                  <a:pt x="1042" y="498"/>
                  <a:pt x="1027" y="577"/>
                  <a:pt x="1027" y="650"/>
                </a:cubicBezTo>
                <a:cubicBezTo>
                  <a:pt x="1027" y="780"/>
                  <a:pt x="1077" y="886"/>
                  <a:pt x="1133" y="963"/>
                </a:cubicBezTo>
                <a:cubicBezTo>
                  <a:pt x="1161" y="1001"/>
                  <a:pt x="1191" y="1032"/>
                  <a:pt x="1217" y="1055"/>
                </a:cubicBezTo>
                <a:cubicBezTo>
                  <a:pt x="1243" y="1077"/>
                  <a:pt x="1265" y="1092"/>
                  <a:pt x="1281" y="1099"/>
                </a:cubicBezTo>
                <a:lnTo>
                  <a:pt x="1297" y="1106"/>
                </a:lnTo>
                <a:lnTo>
                  <a:pt x="1306" y="1091"/>
                </a:lnTo>
                <a:cubicBezTo>
                  <a:pt x="1306" y="1091"/>
                  <a:pt x="1313" y="1081"/>
                  <a:pt x="1324" y="1064"/>
                </a:cubicBezTo>
                <a:cubicBezTo>
                  <a:pt x="1333" y="1049"/>
                  <a:pt x="1347" y="1029"/>
                  <a:pt x="1361" y="1008"/>
                </a:cubicBezTo>
                <a:cubicBezTo>
                  <a:pt x="1390" y="1047"/>
                  <a:pt x="1405" y="1108"/>
                  <a:pt x="1405" y="1168"/>
                </a:cubicBezTo>
                <a:cubicBezTo>
                  <a:pt x="1405" y="1226"/>
                  <a:pt x="1391" y="1282"/>
                  <a:pt x="1369" y="1312"/>
                </a:cubicBezTo>
                <a:lnTo>
                  <a:pt x="1380" y="1320"/>
                </a:lnTo>
                <a:cubicBezTo>
                  <a:pt x="1339" y="1326"/>
                  <a:pt x="1297" y="1338"/>
                  <a:pt x="1255" y="1355"/>
                </a:cubicBezTo>
                <a:cubicBezTo>
                  <a:pt x="1196" y="1327"/>
                  <a:pt x="1132" y="1307"/>
                  <a:pt x="1070" y="1295"/>
                </a:cubicBezTo>
                <a:lnTo>
                  <a:pt x="1069" y="1299"/>
                </a:lnTo>
                <a:cubicBezTo>
                  <a:pt x="1062" y="1276"/>
                  <a:pt x="1049" y="1256"/>
                  <a:pt x="1032" y="1239"/>
                </a:cubicBezTo>
                <a:cubicBezTo>
                  <a:pt x="1000" y="1206"/>
                  <a:pt x="955" y="1182"/>
                  <a:pt x="907" y="1166"/>
                </a:cubicBezTo>
                <a:cubicBezTo>
                  <a:pt x="858" y="1149"/>
                  <a:pt x="805" y="1141"/>
                  <a:pt x="757" y="1141"/>
                </a:cubicBezTo>
                <a:cubicBezTo>
                  <a:pt x="724" y="1141"/>
                  <a:pt x="694" y="1145"/>
                  <a:pt x="668" y="1154"/>
                </a:cubicBezTo>
                <a:cubicBezTo>
                  <a:pt x="666" y="1154"/>
                  <a:pt x="649" y="1161"/>
                  <a:pt x="635" y="1167"/>
                </a:cubicBezTo>
                <a:cubicBezTo>
                  <a:pt x="561" y="1203"/>
                  <a:pt x="505" y="1267"/>
                  <a:pt x="468" y="1322"/>
                </a:cubicBezTo>
                <a:cubicBezTo>
                  <a:pt x="427" y="1381"/>
                  <a:pt x="407" y="1431"/>
                  <a:pt x="407" y="1432"/>
                </a:cubicBezTo>
                <a:lnTo>
                  <a:pt x="405" y="1437"/>
                </a:lnTo>
                <a:cubicBezTo>
                  <a:pt x="405" y="1442"/>
                  <a:pt x="405" y="1447"/>
                  <a:pt x="405" y="1452"/>
                </a:cubicBezTo>
                <a:cubicBezTo>
                  <a:pt x="404" y="1485"/>
                  <a:pt x="416" y="1517"/>
                  <a:pt x="439" y="1543"/>
                </a:cubicBezTo>
                <a:cubicBezTo>
                  <a:pt x="462" y="1569"/>
                  <a:pt x="498" y="1587"/>
                  <a:pt x="545" y="1592"/>
                </a:cubicBezTo>
                <a:lnTo>
                  <a:pt x="558" y="1593"/>
                </a:lnTo>
                <a:lnTo>
                  <a:pt x="564" y="1582"/>
                </a:lnTo>
                <a:cubicBezTo>
                  <a:pt x="593" y="1531"/>
                  <a:pt x="621" y="1480"/>
                  <a:pt x="653" y="1436"/>
                </a:cubicBezTo>
                <a:cubicBezTo>
                  <a:pt x="669" y="1442"/>
                  <a:pt x="691" y="1450"/>
                  <a:pt x="715" y="1459"/>
                </a:cubicBezTo>
                <a:cubicBezTo>
                  <a:pt x="702" y="1478"/>
                  <a:pt x="679" y="1511"/>
                  <a:pt x="652" y="1551"/>
                </a:cubicBezTo>
                <a:cubicBezTo>
                  <a:pt x="602" y="1623"/>
                  <a:pt x="538" y="1722"/>
                  <a:pt x="484" y="1822"/>
                </a:cubicBezTo>
                <a:cubicBezTo>
                  <a:pt x="429" y="1922"/>
                  <a:pt x="385" y="2025"/>
                  <a:pt x="378" y="2109"/>
                </a:cubicBezTo>
                <a:cubicBezTo>
                  <a:pt x="378" y="2113"/>
                  <a:pt x="378" y="2117"/>
                  <a:pt x="378" y="2121"/>
                </a:cubicBezTo>
                <a:cubicBezTo>
                  <a:pt x="378" y="2160"/>
                  <a:pt x="395" y="2195"/>
                  <a:pt x="418" y="2222"/>
                </a:cubicBezTo>
                <a:cubicBezTo>
                  <a:pt x="453" y="2263"/>
                  <a:pt x="503" y="2291"/>
                  <a:pt x="544" y="2310"/>
                </a:cubicBezTo>
                <a:cubicBezTo>
                  <a:pt x="572" y="2323"/>
                  <a:pt x="596" y="2331"/>
                  <a:pt x="609" y="2335"/>
                </a:cubicBezTo>
                <a:cubicBezTo>
                  <a:pt x="602" y="2345"/>
                  <a:pt x="596" y="2354"/>
                  <a:pt x="589" y="2362"/>
                </a:cubicBezTo>
                <a:cubicBezTo>
                  <a:pt x="576" y="2377"/>
                  <a:pt x="564" y="2386"/>
                  <a:pt x="554" y="2388"/>
                </a:cubicBezTo>
                <a:cubicBezTo>
                  <a:pt x="552" y="2389"/>
                  <a:pt x="545" y="2390"/>
                  <a:pt x="537" y="2390"/>
                </a:cubicBezTo>
                <a:cubicBezTo>
                  <a:pt x="495" y="2390"/>
                  <a:pt x="407" y="2372"/>
                  <a:pt x="334" y="2324"/>
                </a:cubicBezTo>
                <a:cubicBezTo>
                  <a:pt x="297" y="2299"/>
                  <a:pt x="263" y="2268"/>
                  <a:pt x="239" y="2227"/>
                </a:cubicBezTo>
                <a:cubicBezTo>
                  <a:pt x="214" y="2187"/>
                  <a:pt x="199" y="2137"/>
                  <a:pt x="199" y="2075"/>
                </a:cubicBezTo>
                <a:cubicBezTo>
                  <a:pt x="199" y="2058"/>
                  <a:pt x="200" y="2040"/>
                  <a:pt x="202" y="2021"/>
                </a:cubicBezTo>
                <a:cubicBezTo>
                  <a:pt x="205" y="1996"/>
                  <a:pt x="223" y="1949"/>
                  <a:pt x="247" y="1897"/>
                </a:cubicBezTo>
                <a:cubicBezTo>
                  <a:pt x="282" y="1819"/>
                  <a:pt x="333" y="1725"/>
                  <a:pt x="375" y="1649"/>
                </a:cubicBezTo>
                <a:lnTo>
                  <a:pt x="478" y="1702"/>
                </a:lnTo>
                <a:lnTo>
                  <a:pt x="496" y="1666"/>
                </a:lnTo>
                <a:lnTo>
                  <a:pt x="394" y="1614"/>
                </a:lnTo>
                <a:cubicBezTo>
                  <a:pt x="408" y="1589"/>
                  <a:pt x="420" y="1568"/>
                  <a:pt x="430" y="1550"/>
                </a:cubicBezTo>
                <a:cubicBezTo>
                  <a:pt x="432" y="1546"/>
                  <a:pt x="434" y="1543"/>
                  <a:pt x="436" y="1539"/>
                </a:cubicBezTo>
                <a:cubicBezTo>
                  <a:pt x="432" y="1534"/>
                  <a:pt x="423" y="1526"/>
                  <a:pt x="413" y="1499"/>
                </a:cubicBezTo>
                <a:cubicBezTo>
                  <a:pt x="412" y="1499"/>
                  <a:pt x="411" y="1500"/>
                  <a:pt x="411" y="1500"/>
                </a:cubicBezTo>
                <a:cubicBezTo>
                  <a:pt x="395" y="1531"/>
                  <a:pt x="337" y="1632"/>
                  <a:pt x="281" y="1738"/>
                </a:cubicBezTo>
                <a:cubicBezTo>
                  <a:pt x="253" y="1791"/>
                  <a:pt x="225" y="1845"/>
                  <a:pt x="204" y="1894"/>
                </a:cubicBezTo>
                <a:cubicBezTo>
                  <a:pt x="182" y="1942"/>
                  <a:pt x="166" y="1984"/>
                  <a:pt x="162" y="2016"/>
                </a:cubicBezTo>
                <a:cubicBezTo>
                  <a:pt x="159" y="2036"/>
                  <a:pt x="158" y="2056"/>
                  <a:pt x="158" y="2075"/>
                </a:cubicBezTo>
                <a:cubicBezTo>
                  <a:pt x="158" y="2144"/>
                  <a:pt x="176" y="2201"/>
                  <a:pt x="204" y="2248"/>
                </a:cubicBezTo>
                <a:cubicBezTo>
                  <a:pt x="246" y="2318"/>
                  <a:pt x="311" y="2364"/>
                  <a:pt x="374" y="2392"/>
                </a:cubicBezTo>
                <a:cubicBezTo>
                  <a:pt x="437" y="2419"/>
                  <a:pt x="498" y="2430"/>
                  <a:pt x="537" y="2430"/>
                </a:cubicBezTo>
                <a:cubicBezTo>
                  <a:pt x="547" y="2430"/>
                  <a:pt x="557" y="2429"/>
                  <a:pt x="565" y="2427"/>
                </a:cubicBezTo>
                <a:cubicBezTo>
                  <a:pt x="590" y="2420"/>
                  <a:pt x="609" y="2402"/>
                  <a:pt x="626" y="2381"/>
                </a:cubicBezTo>
                <a:cubicBezTo>
                  <a:pt x="629" y="2377"/>
                  <a:pt x="632" y="2373"/>
                  <a:pt x="635" y="2368"/>
                </a:cubicBezTo>
                <a:cubicBezTo>
                  <a:pt x="658" y="2365"/>
                  <a:pt x="693" y="2359"/>
                  <a:pt x="726" y="2352"/>
                </a:cubicBezTo>
                <a:cubicBezTo>
                  <a:pt x="732" y="2351"/>
                  <a:pt x="738" y="2350"/>
                  <a:pt x="744" y="2348"/>
                </a:cubicBezTo>
                <a:cubicBezTo>
                  <a:pt x="712" y="2474"/>
                  <a:pt x="685" y="2651"/>
                  <a:pt x="667" y="2802"/>
                </a:cubicBezTo>
                <a:cubicBezTo>
                  <a:pt x="656" y="2885"/>
                  <a:pt x="648" y="2961"/>
                  <a:pt x="643" y="3016"/>
                </a:cubicBezTo>
                <a:cubicBezTo>
                  <a:pt x="640" y="3043"/>
                  <a:pt x="638" y="3066"/>
                  <a:pt x="636" y="3082"/>
                </a:cubicBezTo>
                <a:cubicBezTo>
                  <a:pt x="636" y="3092"/>
                  <a:pt x="635" y="3093"/>
                  <a:pt x="627" y="3096"/>
                </a:cubicBezTo>
                <a:cubicBezTo>
                  <a:pt x="538" y="3123"/>
                  <a:pt x="398" y="3186"/>
                  <a:pt x="237" y="3266"/>
                </a:cubicBezTo>
                <a:lnTo>
                  <a:pt x="224" y="3273"/>
                </a:lnTo>
                <a:lnTo>
                  <a:pt x="227" y="3288"/>
                </a:lnTo>
                <a:cubicBezTo>
                  <a:pt x="227" y="3292"/>
                  <a:pt x="228" y="3296"/>
                  <a:pt x="229" y="3300"/>
                </a:cubicBezTo>
                <a:cubicBezTo>
                  <a:pt x="106" y="3333"/>
                  <a:pt x="43" y="3363"/>
                  <a:pt x="9" y="3387"/>
                </a:cubicBezTo>
                <a:lnTo>
                  <a:pt x="1" y="3392"/>
                </a:lnTo>
                <a:lnTo>
                  <a:pt x="0" y="3401"/>
                </a:lnTo>
                <a:lnTo>
                  <a:pt x="0" y="3409"/>
                </a:lnTo>
                <a:cubicBezTo>
                  <a:pt x="0" y="3431"/>
                  <a:pt x="6" y="3464"/>
                  <a:pt x="15" y="3506"/>
                </a:cubicBezTo>
                <a:cubicBezTo>
                  <a:pt x="29" y="3568"/>
                  <a:pt x="52" y="3647"/>
                  <a:pt x="75" y="3714"/>
                </a:cubicBezTo>
                <a:cubicBezTo>
                  <a:pt x="87" y="3747"/>
                  <a:pt x="99" y="3778"/>
                  <a:pt x="111" y="3802"/>
                </a:cubicBezTo>
                <a:cubicBezTo>
                  <a:pt x="117" y="3814"/>
                  <a:pt x="122" y="3825"/>
                  <a:pt x="128" y="3834"/>
                </a:cubicBezTo>
                <a:cubicBezTo>
                  <a:pt x="135" y="3843"/>
                  <a:pt x="140" y="3851"/>
                  <a:pt x="149" y="3857"/>
                </a:cubicBezTo>
                <a:lnTo>
                  <a:pt x="157" y="3863"/>
                </a:lnTo>
                <a:lnTo>
                  <a:pt x="167" y="3859"/>
                </a:lnTo>
                <a:cubicBezTo>
                  <a:pt x="187" y="3852"/>
                  <a:pt x="203" y="3838"/>
                  <a:pt x="217" y="3820"/>
                </a:cubicBezTo>
                <a:cubicBezTo>
                  <a:pt x="243" y="3787"/>
                  <a:pt x="262" y="3742"/>
                  <a:pt x="273" y="3694"/>
                </a:cubicBezTo>
                <a:lnTo>
                  <a:pt x="275" y="3691"/>
                </a:lnTo>
                <a:lnTo>
                  <a:pt x="274" y="3690"/>
                </a:lnTo>
                <a:cubicBezTo>
                  <a:pt x="281" y="3661"/>
                  <a:pt x="284" y="3631"/>
                  <a:pt x="284" y="3602"/>
                </a:cubicBezTo>
                <a:cubicBezTo>
                  <a:pt x="284" y="3581"/>
                  <a:pt x="282" y="3560"/>
                  <a:pt x="277" y="3541"/>
                </a:cubicBezTo>
                <a:cubicBezTo>
                  <a:pt x="274" y="3531"/>
                  <a:pt x="274" y="3531"/>
                  <a:pt x="282" y="3525"/>
                </a:cubicBezTo>
                <a:cubicBezTo>
                  <a:pt x="290" y="3519"/>
                  <a:pt x="300" y="3513"/>
                  <a:pt x="310" y="3508"/>
                </a:cubicBezTo>
                <a:cubicBezTo>
                  <a:pt x="314" y="3513"/>
                  <a:pt x="318" y="3518"/>
                  <a:pt x="323" y="3521"/>
                </a:cubicBezTo>
                <a:cubicBezTo>
                  <a:pt x="328" y="3526"/>
                  <a:pt x="334" y="3531"/>
                  <a:pt x="345" y="3531"/>
                </a:cubicBezTo>
                <a:lnTo>
                  <a:pt x="348" y="3531"/>
                </a:lnTo>
                <a:lnTo>
                  <a:pt x="350" y="3531"/>
                </a:lnTo>
                <a:lnTo>
                  <a:pt x="352" y="3530"/>
                </a:lnTo>
                <a:cubicBezTo>
                  <a:pt x="412" y="3511"/>
                  <a:pt x="487" y="3489"/>
                  <a:pt x="553" y="3471"/>
                </a:cubicBezTo>
                <a:cubicBezTo>
                  <a:pt x="618" y="3454"/>
                  <a:pt x="676" y="3440"/>
                  <a:pt x="698" y="3438"/>
                </a:cubicBezTo>
                <a:cubicBezTo>
                  <a:pt x="714" y="3436"/>
                  <a:pt x="729" y="3430"/>
                  <a:pt x="746" y="3420"/>
                </a:cubicBezTo>
                <a:cubicBezTo>
                  <a:pt x="803" y="3387"/>
                  <a:pt x="880" y="3313"/>
                  <a:pt x="955" y="3233"/>
                </a:cubicBezTo>
                <a:cubicBezTo>
                  <a:pt x="1017" y="3166"/>
                  <a:pt x="1077" y="3096"/>
                  <a:pt x="1117" y="3041"/>
                </a:cubicBezTo>
                <a:cubicBezTo>
                  <a:pt x="1195" y="3068"/>
                  <a:pt x="1281" y="3101"/>
                  <a:pt x="1358" y="3134"/>
                </a:cubicBezTo>
                <a:cubicBezTo>
                  <a:pt x="1406" y="3155"/>
                  <a:pt x="1451" y="3175"/>
                  <a:pt x="1488" y="3194"/>
                </a:cubicBezTo>
                <a:cubicBezTo>
                  <a:pt x="1512" y="3206"/>
                  <a:pt x="1532" y="3218"/>
                  <a:pt x="1548" y="3228"/>
                </a:cubicBezTo>
                <a:cubicBezTo>
                  <a:pt x="1562" y="3236"/>
                  <a:pt x="1563" y="3240"/>
                  <a:pt x="1564" y="3252"/>
                </a:cubicBezTo>
                <a:cubicBezTo>
                  <a:pt x="1570" y="3389"/>
                  <a:pt x="1621" y="3526"/>
                  <a:pt x="1676" y="3644"/>
                </a:cubicBezTo>
                <a:lnTo>
                  <a:pt x="1682" y="3656"/>
                </a:lnTo>
                <a:lnTo>
                  <a:pt x="1695" y="3655"/>
                </a:lnTo>
                <a:cubicBezTo>
                  <a:pt x="1705" y="3655"/>
                  <a:pt x="1715" y="3653"/>
                  <a:pt x="1725" y="3651"/>
                </a:cubicBezTo>
                <a:cubicBezTo>
                  <a:pt x="1754" y="3711"/>
                  <a:pt x="1784" y="3767"/>
                  <a:pt x="1812" y="3811"/>
                </a:cubicBezTo>
                <a:cubicBezTo>
                  <a:pt x="1828" y="3836"/>
                  <a:pt x="1844" y="3858"/>
                  <a:pt x="1860" y="3875"/>
                </a:cubicBezTo>
                <a:cubicBezTo>
                  <a:pt x="1875" y="3892"/>
                  <a:pt x="1890" y="3905"/>
                  <a:pt x="1908" y="3911"/>
                </a:cubicBezTo>
                <a:lnTo>
                  <a:pt x="1910" y="3912"/>
                </a:lnTo>
                <a:lnTo>
                  <a:pt x="1912" y="3912"/>
                </a:lnTo>
                <a:lnTo>
                  <a:pt x="1916" y="3912"/>
                </a:lnTo>
                <a:cubicBezTo>
                  <a:pt x="1923" y="3912"/>
                  <a:pt x="1927" y="3911"/>
                  <a:pt x="1932" y="3909"/>
                </a:cubicBezTo>
                <a:cubicBezTo>
                  <a:pt x="1951" y="3904"/>
                  <a:pt x="1981" y="3890"/>
                  <a:pt x="2016" y="3871"/>
                </a:cubicBezTo>
                <a:cubicBezTo>
                  <a:pt x="2069" y="3844"/>
                  <a:pt x="2134" y="3806"/>
                  <a:pt x="2187" y="3771"/>
                </a:cubicBezTo>
                <a:cubicBezTo>
                  <a:pt x="2213" y="3753"/>
                  <a:pt x="2236" y="3736"/>
                  <a:pt x="2253" y="3721"/>
                </a:cubicBezTo>
                <a:cubicBezTo>
                  <a:pt x="2262" y="3714"/>
                  <a:pt x="2269" y="3707"/>
                  <a:pt x="2275" y="3700"/>
                </a:cubicBezTo>
                <a:cubicBezTo>
                  <a:pt x="2280" y="3693"/>
                  <a:pt x="2286" y="3686"/>
                  <a:pt x="2286" y="3674"/>
                </a:cubicBezTo>
                <a:lnTo>
                  <a:pt x="2286" y="3672"/>
                </a:lnTo>
                <a:cubicBezTo>
                  <a:pt x="2285" y="3656"/>
                  <a:pt x="2276" y="3645"/>
                  <a:pt x="2266" y="3637"/>
                </a:cubicBezTo>
                <a:cubicBezTo>
                  <a:pt x="2250" y="3625"/>
                  <a:pt x="2229" y="3617"/>
                  <a:pt x="2203" y="3611"/>
                </a:cubicBezTo>
                <a:cubicBezTo>
                  <a:pt x="2177" y="3605"/>
                  <a:pt x="2147" y="3601"/>
                  <a:pt x="2114" y="3601"/>
                </a:cubicBezTo>
                <a:cubicBezTo>
                  <a:pt x="2084" y="3601"/>
                  <a:pt x="2051" y="3604"/>
                  <a:pt x="2019" y="3611"/>
                </a:cubicBezTo>
                <a:cubicBezTo>
                  <a:pt x="2003" y="3616"/>
                  <a:pt x="2003" y="3616"/>
                  <a:pt x="1991" y="3607"/>
                </a:cubicBezTo>
                <a:cubicBezTo>
                  <a:pt x="1987" y="3604"/>
                  <a:pt x="1983" y="3600"/>
                  <a:pt x="1978" y="3595"/>
                </a:cubicBezTo>
                <a:cubicBezTo>
                  <a:pt x="1964" y="3581"/>
                  <a:pt x="1950" y="3561"/>
                  <a:pt x="1946" y="3535"/>
                </a:cubicBezTo>
                <a:lnTo>
                  <a:pt x="1943" y="3536"/>
                </a:lnTo>
                <a:cubicBezTo>
                  <a:pt x="1953" y="3527"/>
                  <a:pt x="1960" y="3519"/>
                  <a:pt x="1967" y="3511"/>
                </a:cubicBezTo>
                <a:cubicBezTo>
                  <a:pt x="1973" y="3503"/>
                  <a:pt x="1979" y="3495"/>
                  <a:pt x="1981" y="3485"/>
                </a:cubicBezTo>
                <a:lnTo>
                  <a:pt x="1982" y="3482"/>
                </a:lnTo>
                <a:lnTo>
                  <a:pt x="1982" y="3479"/>
                </a:lnTo>
                <a:cubicBezTo>
                  <a:pt x="1977" y="3403"/>
                  <a:pt x="1970" y="3312"/>
                  <a:pt x="1957" y="3227"/>
                </a:cubicBezTo>
                <a:cubicBezTo>
                  <a:pt x="1944" y="3142"/>
                  <a:pt x="1925" y="3062"/>
                  <a:pt x="1895" y="3008"/>
                </a:cubicBezTo>
                <a:cubicBezTo>
                  <a:pt x="1861" y="2949"/>
                  <a:pt x="1793" y="2857"/>
                  <a:pt x="1720" y="2770"/>
                </a:cubicBezTo>
                <a:cubicBezTo>
                  <a:pt x="1658" y="2697"/>
                  <a:pt x="1594" y="2628"/>
                  <a:pt x="1541" y="2586"/>
                </a:cubicBezTo>
                <a:cubicBezTo>
                  <a:pt x="1530" y="2578"/>
                  <a:pt x="1529" y="2576"/>
                  <a:pt x="1534" y="2566"/>
                </a:cubicBezTo>
                <a:cubicBezTo>
                  <a:pt x="1557" y="2522"/>
                  <a:pt x="1592" y="2449"/>
                  <a:pt x="1625" y="2369"/>
                </a:cubicBezTo>
                <a:cubicBezTo>
                  <a:pt x="1672" y="2253"/>
                  <a:pt x="1748" y="1933"/>
                  <a:pt x="1753" y="1805"/>
                </a:cubicBezTo>
                <a:cubicBezTo>
                  <a:pt x="1787" y="1879"/>
                  <a:pt x="1837" y="1960"/>
                  <a:pt x="1917" y="2031"/>
                </a:cubicBezTo>
                <a:lnTo>
                  <a:pt x="1926" y="2039"/>
                </a:lnTo>
                <a:lnTo>
                  <a:pt x="1937" y="2036"/>
                </a:lnTo>
                <a:cubicBezTo>
                  <a:pt x="2094" y="1988"/>
                  <a:pt x="2204" y="1877"/>
                  <a:pt x="2205" y="1876"/>
                </a:cubicBezTo>
                <a:lnTo>
                  <a:pt x="2206" y="1875"/>
                </a:lnTo>
                <a:lnTo>
                  <a:pt x="2207" y="1874"/>
                </a:lnTo>
                <a:cubicBezTo>
                  <a:pt x="2259" y="1803"/>
                  <a:pt x="2329" y="1774"/>
                  <a:pt x="2390" y="1765"/>
                </a:cubicBezTo>
                <a:lnTo>
                  <a:pt x="2398" y="1764"/>
                </a:lnTo>
                <a:cubicBezTo>
                  <a:pt x="2403" y="1764"/>
                  <a:pt x="2403" y="1763"/>
                  <a:pt x="2403" y="1766"/>
                </a:cubicBezTo>
                <a:cubicBezTo>
                  <a:pt x="2403" y="1770"/>
                  <a:pt x="2400" y="1780"/>
                  <a:pt x="2397" y="1788"/>
                </a:cubicBezTo>
                <a:cubicBezTo>
                  <a:pt x="2395" y="1791"/>
                  <a:pt x="2394" y="1795"/>
                  <a:pt x="2392" y="1797"/>
                </a:cubicBezTo>
                <a:lnTo>
                  <a:pt x="2391" y="1800"/>
                </a:lnTo>
                <a:lnTo>
                  <a:pt x="2384" y="1811"/>
                </a:lnTo>
                <a:lnTo>
                  <a:pt x="2391" y="1821"/>
                </a:lnTo>
                <a:cubicBezTo>
                  <a:pt x="2403" y="1841"/>
                  <a:pt x="2408" y="1861"/>
                  <a:pt x="2408" y="1880"/>
                </a:cubicBezTo>
                <a:cubicBezTo>
                  <a:pt x="2408" y="1913"/>
                  <a:pt x="2393" y="1945"/>
                  <a:pt x="2368" y="1972"/>
                </a:cubicBezTo>
                <a:cubicBezTo>
                  <a:pt x="2343" y="1999"/>
                  <a:pt x="2308" y="2021"/>
                  <a:pt x="2270" y="2031"/>
                </a:cubicBezTo>
                <a:lnTo>
                  <a:pt x="2262" y="2033"/>
                </a:lnTo>
                <a:lnTo>
                  <a:pt x="2258" y="2040"/>
                </a:lnTo>
                <a:cubicBezTo>
                  <a:pt x="2249" y="2055"/>
                  <a:pt x="2224" y="2078"/>
                  <a:pt x="2191" y="2101"/>
                </a:cubicBezTo>
                <a:cubicBezTo>
                  <a:pt x="2142" y="2135"/>
                  <a:pt x="2075" y="2171"/>
                  <a:pt x="2013" y="2198"/>
                </a:cubicBezTo>
                <a:cubicBezTo>
                  <a:pt x="1982" y="2212"/>
                  <a:pt x="1952" y="2223"/>
                  <a:pt x="1926" y="2231"/>
                </a:cubicBezTo>
                <a:cubicBezTo>
                  <a:pt x="1913" y="2235"/>
                  <a:pt x="1901" y="2239"/>
                  <a:pt x="1890" y="2241"/>
                </a:cubicBezTo>
                <a:cubicBezTo>
                  <a:pt x="1874" y="2244"/>
                  <a:pt x="1871" y="2245"/>
                  <a:pt x="1857" y="2235"/>
                </a:cubicBezTo>
                <a:cubicBezTo>
                  <a:pt x="1805" y="2201"/>
                  <a:pt x="1770" y="2168"/>
                  <a:pt x="1742" y="2135"/>
                </a:cubicBezTo>
                <a:lnTo>
                  <a:pt x="1711" y="2162"/>
                </a:lnTo>
                <a:cubicBezTo>
                  <a:pt x="1745" y="2201"/>
                  <a:pt x="1788" y="2242"/>
                  <a:pt x="1855" y="2281"/>
                </a:cubicBezTo>
                <a:lnTo>
                  <a:pt x="1860" y="2284"/>
                </a:lnTo>
                <a:lnTo>
                  <a:pt x="1865" y="2284"/>
                </a:lnTo>
                <a:lnTo>
                  <a:pt x="1867" y="2284"/>
                </a:lnTo>
                <a:cubicBezTo>
                  <a:pt x="1893" y="2284"/>
                  <a:pt x="1927" y="2275"/>
                  <a:pt x="1967" y="2260"/>
                </a:cubicBezTo>
                <a:cubicBezTo>
                  <a:pt x="2026" y="2239"/>
                  <a:pt x="2096" y="2206"/>
                  <a:pt x="2157" y="2170"/>
                </a:cubicBezTo>
                <a:cubicBezTo>
                  <a:pt x="2188" y="2152"/>
                  <a:pt x="2216" y="2134"/>
                  <a:pt x="2239" y="2116"/>
                </a:cubicBezTo>
                <a:cubicBezTo>
                  <a:pt x="2255" y="2103"/>
                  <a:pt x="2269" y="2091"/>
                  <a:pt x="2279" y="2079"/>
                </a:cubicBezTo>
                <a:cubicBezTo>
                  <a:pt x="2288" y="2068"/>
                  <a:pt x="2288" y="2068"/>
                  <a:pt x="2302" y="2063"/>
                </a:cubicBezTo>
                <a:cubicBezTo>
                  <a:pt x="2339" y="2049"/>
                  <a:pt x="2372" y="2027"/>
                  <a:pt x="2398" y="1999"/>
                </a:cubicBezTo>
                <a:cubicBezTo>
                  <a:pt x="2428" y="1967"/>
                  <a:pt x="2448" y="1925"/>
                  <a:pt x="2448" y="1880"/>
                </a:cubicBezTo>
                <a:cubicBezTo>
                  <a:pt x="2448" y="1859"/>
                  <a:pt x="2443" y="1836"/>
                  <a:pt x="2433" y="1815"/>
                </a:cubicBezTo>
                <a:cubicBezTo>
                  <a:pt x="2431" y="1812"/>
                  <a:pt x="2431" y="1811"/>
                  <a:pt x="2434" y="1804"/>
                </a:cubicBezTo>
                <a:cubicBezTo>
                  <a:pt x="2438" y="1793"/>
                  <a:pt x="2443" y="1781"/>
                  <a:pt x="2443" y="1766"/>
                </a:cubicBezTo>
                <a:cubicBezTo>
                  <a:pt x="2443" y="1757"/>
                  <a:pt x="2441" y="1745"/>
                  <a:pt x="2432" y="1736"/>
                </a:cubicBezTo>
                <a:cubicBezTo>
                  <a:pt x="2424" y="1727"/>
                  <a:pt x="2411" y="1723"/>
                  <a:pt x="2398" y="1724"/>
                </a:cubicBezTo>
                <a:cubicBezTo>
                  <a:pt x="2394" y="1724"/>
                  <a:pt x="2389" y="1724"/>
                  <a:pt x="2384" y="1725"/>
                </a:cubicBezTo>
                <a:cubicBezTo>
                  <a:pt x="2323" y="1734"/>
                  <a:pt x="2253" y="1761"/>
                  <a:pt x="2197" y="1822"/>
                </a:cubicBezTo>
                <a:cubicBezTo>
                  <a:pt x="2163" y="1858"/>
                  <a:pt x="2169" y="1855"/>
                  <a:pt x="2145" y="1875"/>
                </a:cubicBezTo>
                <a:cubicBezTo>
                  <a:pt x="2107" y="1907"/>
                  <a:pt x="2036" y="1958"/>
                  <a:pt x="1950" y="1989"/>
                </a:cubicBezTo>
                <a:cubicBezTo>
                  <a:pt x="1937" y="1994"/>
                  <a:pt x="1937" y="1995"/>
                  <a:pt x="1928" y="1985"/>
                </a:cubicBezTo>
                <a:cubicBezTo>
                  <a:pt x="1831" y="1893"/>
                  <a:pt x="1785" y="1783"/>
                  <a:pt x="1753" y="1699"/>
                </a:cubicBezTo>
                <a:lnTo>
                  <a:pt x="1751" y="1700"/>
                </a:lnTo>
                <a:cubicBezTo>
                  <a:pt x="1747" y="1638"/>
                  <a:pt x="1735" y="1580"/>
                  <a:pt x="1715" y="1528"/>
                </a:cubicBezTo>
                <a:cubicBezTo>
                  <a:pt x="1687" y="1457"/>
                  <a:pt x="1648" y="1404"/>
                  <a:pt x="1599" y="1368"/>
                </a:cubicBezTo>
                <a:cubicBezTo>
                  <a:pt x="1584" y="1358"/>
                  <a:pt x="1569" y="1349"/>
                  <a:pt x="1553" y="1342"/>
                </a:cubicBezTo>
                <a:cubicBezTo>
                  <a:pt x="1595" y="1269"/>
                  <a:pt x="1635" y="1233"/>
                  <a:pt x="1678" y="1209"/>
                </a:cubicBezTo>
                <a:cubicBezTo>
                  <a:pt x="1726" y="1183"/>
                  <a:pt x="1782" y="1173"/>
                  <a:pt x="1851" y="1156"/>
                </a:cubicBezTo>
                <a:cubicBezTo>
                  <a:pt x="1892" y="1145"/>
                  <a:pt x="1925" y="1117"/>
                  <a:pt x="1952" y="1083"/>
                </a:cubicBezTo>
                <a:cubicBezTo>
                  <a:pt x="1992" y="1031"/>
                  <a:pt x="2021" y="965"/>
                  <a:pt x="2040" y="910"/>
                </a:cubicBezTo>
                <a:cubicBezTo>
                  <a:pt x="2050" y="883"/>
                  <a:pt x="2057" y="858"/>
                  <a:pt x="2061" y="841"/>
                </a:cubicBezTo>
                <a:cubicBezTo>
                  <a:pt x="2064" y="828"/>
                  <a:pt x="2064" y="823"/>
                  <a:pt x="2075" y="817"/>
                </a:cubicBezTo>
                <a:cubicBezTo>
                  <a:pt x="2081" y="813"/>
                  <a:pt x="2089" y="808"/>
                  <a:pt x="2097" y="802"/>
                </a:cubicBezTo>
                <a:cubicBezTo>
                  <a:pt x="2107" y="795"/>
                  <a:pt x="2117" y="785"/>
                  <a:pt x="2125" y="774"/>
                </a:cubicBezTo>
                <a:cubicBezTo>
                  <a:pt x="2133" y="763"/>
                  <a:pt x="2140" y="749"/>
                  <a:pt x="2141" y="733"/>
                </a:cubicBezTo>
                <a:lnTo>
                  <a:pt x="2141" y="732"/>
                </a:lnTo>
                <a:cubicBezTo>
                  <a:pt x="2141" y="715"/>
                  <a:pt x="2132" y="701"/>
                  <a:pt x="2123" y="689"/>
                </a:cubicBezTo>
                <a:cubicBezTo>
                  <a:pt x="2109" y="672"/>
                  <a:pt x="2090" y="658"/>
                  <a:pt x="2074" y="647"/>
                </a:cubicBezTo>
                <a:cubicBezTo>
                  <a:pt x="2070" y="645"/>
                  <a:pt x="2067" y="643"/>
                  <a:pt x="2063" y="641"/>
                </a:cubicBezTo>
                <a:cubicBezTo>
                  <a:pt x="2055" y="637"/>
                  <a:pt x="2057" y="639"/>
                  <a:pt x="2057" y="623"/>
                </a:cubicBezTo>
                <a:cubicBezTo>
                  <a:pt x="2058" y="612"/>
                  <a:pt x="2058" y="598"/>
                  <a:pt x="2058" y="581"/>
                </a:cubicBezTo>
                <a:cubicBezTo>
                  <a:pt x="2058" y="528"/>
                  <a:pt x="2054" y="453"/>
                  <a:pt x="2037" y="387"/>
                </a:cubicBezTo>
                <a:cubicBezTo>
                  <a:pt x="2076" y="361"/>
                  <a:pt x="2112" y="336"/>
                  <a:pt x="2143" y="315"/>
                </a:cubicBezTo>
                <a:cubicBezTo>
                  <a:pt x="2196" y="280"/>
                  <a:pt x="2233" y="255"/>
                  <a:pt x="2246" y="245"/>
                </a:cubicBezTo>
                <a:lnTo>
                  <a:pt x="2271" y="227"/>
                </a:lnTo>
                <a:lnTo>
                  <a:pt x="2244" y="212"/>
                </a:lnTo>
                <a:cubicBezTo>
                  <a:pt x="2191" y="180"/>
                  <a:pt x="2122" y="158"/>
                  <a:pt x="2055" y="143"/>
                </a:cubicBezTo>
                <a:cubicBezTo>
                  <a:pt x="2012" y="133"/>
                  <a:pt x="1970" y="126"/>
                  <a:pt x="1934" y="121"/>
                </a:cubicBezTo>
                <a:cubicBezTo>
                  <a:pt x="1929" y="120"/>
                  <a:pt x="1928" y="121"/>
                  <a:pt x="1933" y="117"/>
                </a:cubicBezTo>
                <a:cubicBezTo>
                  <a:pt x="1978" y="84"/>
                  <a:pt x="2025" y="47"/>
                  <a:pt x="2025" y="47"/>
                </a:cubicBezTo>
                <a:lnTo>
                  <a:pt x="2062" y="19"/>
                </a:lnTo>
                <a:lnTo>
                  <a:pt x="2016" y="11"/>
                </a:lnTo>
                <a:cubicBezTo>
                  <a:pt x="1979" y="5"/>
                  <a:pt x="1924" y="0"/>
                  <a:pt x="1860" y="0"/>
                </a:cubicBezTo>
                <a:cubicBezTo>
                  <a:pt x="1743" y="0"/>
                  <a:pt x="1591" y="16"/>
                  <a:pt x="1448" y="74"/>
                </a:cubicBezTo>
                <a:cubicBezTo>
                  <a:pt x="1311" y="129"/>
                  <a:pt x="1180" y="223"/>
                  <a:pt x="1099" y="377"/>
                </a:cubicBezTo>
                <a:cubicBezTo>
                  <a:pt x="1089" y="373"/>
                  <a:pt x="1070" y="366"/>
                  <a:pt x="1046" y="359"/>
                </a:cubicBezTo>
                <a:cubicBezTo>
                  <a:pt x="1012" y="348"/>
                  <a:pt x="969" y="337"/>
                  <a:pt x="931" y="336"/>
                </a:cubicBezTo>
                <a:cubicBezTo>
                  <a:pt x="924" y="336"/>
                  <a:pt x="916" y="337"/>
                  <a:pt x="910" y="338"/>
                </a:cubicBezTo>
                <a:lnTo>
                  <a:pt x="915" y="378"/>
                </a:lnTo>
                <a:close/>
                <a:moveTo>
                  <a:pt x="1764" y="3640"/>
                </a:moveTo>
                <a:cubicBezTo>
                  <a:pt x="1800" y="3628"/>
                  <a:pt x="1837" y="3609"/>
                  <a:pt x="1870" y="3589"/>
                </a:cubicBezTo>
                <a:cubicBezTo>
                  <a:pt x="1884" y="3580"/>
                  <a:pt x="1898" y="3571"/>
                  <a:pt x="1911" y="3562"/>
                </a:cubicBezTo>
                <a:cubicBezTo>
                  <a:pt x="1920" y="3591"/>
                  <a:pt x="1938" y="3612"/>
                  <a:pt x="1953" y="3627"/>
                </a:cubicBezTo>
                <a:cubicBezTo>
                  <a:pt x="1972" y="3646"/>
                  <a:pt x="1990" y="3655"/>
                  <a:pt x="1991" y="3655"/>
                </a:cubicBezTo>
                <a:lnTo>
                  <a:pt x="1998" y="3659"/>
                </a:lnTo>
                <a:lnTo>
                  <a:pt x="2006" y="3657"/>
                </a:lnTo>
                <a:cubicBezTo>
                  <a:pt x="2027" y="3650"/>
                  <a:pt x="2050" y="3646"/>
                  <a:pt x="2072" y="3644"/>
                </a:cubicBezTo>
                <a:cubicBezTo>
                  <a:pt x="2066" y="3652"/>
                  <a:pt x="2058" y="3662"/>
                  <a:pt x="2048" y="3672"/>
                </a:cubicBezTo>
                <a:cubicBezTo>
                  <a:pt x="2024" y="3697"/>
                  <a:pt x="1988" y="3725"/>
                  <a:pt x="1949" y="3747"/>
                </a:cubicBezTo>
                <a:cubicBezTo>
                  <a:pt x="1915" y="3766"/>
                  <a:pt x="1878" y="3781"/>
                  <a:pt x="1845" y="3787"/>
                </a:cubicBezTo>
                <a:cubicBezTo>
                  <a:pt x="1819" y="3746"/>
                  <a:pt x="1792" y="3695"/>
                  <a:pt x="1764" y="3640"/>
                </a:cubicBezTo>
                <a:close/>
                <a:moveTo>
                  <a:pt x="2119" y="3642"/>
                </a:moveTo>
                <a:cubicBezTo>
                  <a:pt x="2156" y="3642"/>
                  <a:pt x="2190" y="3648"/>
                  <a:pt x="2214" y="3656"/>
                </a:cubicBezTo>
                <a:cubicBezTo>
                  <a:pt x="2226" y="3660"/>
                  <a:pt x="2236" y="3665"/>
                  <a:pt x="2241" y="3669"/>
                </a:cubicBezTo>
                <a:cubicBezTo>
                  <a:pt x="2247" y="3673"/>
                  <a:pt x="2245" y="3673"/>
                  <a:pt x="2241" y="3677"/>
                </a:cubicBezTo>
                <a:cubicBezTo>
                  <a:pt x="2238" y="3681"/>
                  <a:pt x="2233" y="3686"/>
                  <a:pt x="2226" y="3691"/>
                </a:cubicBezTo>
                <a:cubicBezTo>
                  <a:pt x="2190" y="3722"/>
                  <a:pt x="2117" y="3769"/>
                  <a:pt x="2051" y="3806"/>
                </a:cubicBezTo>
                <a:cubicBezTo>
                  <a:pt x="2017" y="3825"/>
                  <a:pt x="1985" y="3842"/>
                  <a:pt x="1960" y="3854"/>
                </a:cubicBezTo>
                <a:cubicBezTo>
                  <a:pt x="1948" y="3860"/>
                  <a:pt x="1937" y="3865"/>
                  <a:pt x="1929" y="3868"/>
                </a:cubicBezTo>
                <a:cubicBezTo>
                  <a:pt x="1916" y="3873"/>
                  <a:pt x="1918" y="3874"/>
                  <a:pt x="1907" y="3864"/>
                </a:cubicBezTo>
                <a:cubicBezTo>
                  <a:pt x="1901" y="3860"/>
                  <a:pt x="1896" y="3854"/>
                  <a:pt x="1889" y="3848"/>
                </a:cubicBezTo>
                <a:cubicBezTo>
                  <a:pt x="1883" y="3841"/>
                  <a:pt x="1876" y="3832"/>
                  <a:pt x="1869" y="3823"/>
                </a:cubicBezTo>
                <a:cubicBezTo>
                  <a:pt x="1918" y="3811"/>
                  <a:pt x="1968" y="3786"/>
                  <a:pt x="2010" y="3757"/>
                </a:cubicBezTo>
                <a:cubicBezTo>
                  <a:pt x="2036" y="3739"/>
                  <a:pt x="2059" y="3719"/>
                  <a:pt x="2077" y="3700"/>
                </a:cubicBezTo>
                <a:cubicBezTo>
                  <a:pt x="2096" y="3681"/>
                  <a:pt x="2110" y="3663"/>
                  <a:pt x="2117" y="3645"/>
                </a:cubicBezTo>
                <a:cubicBezTo>
                  <a:pt x="2119" y="3641"/>
                  <a:pt x="2113" y="3642"/>
                  <a:pt x="2119" y="3642"/>
                </a:cubicBezTo>
                <a:close/>
                <a:moveTo>
                  <a:pt x="79" y="3394"/>
                </a:moveTo>
                <a:cubicBezTo>
                  <a:pt x="97" y="3463"/>
                  <a:pt x="120" y="3528"/>
                  <a:pt x="147" y="3584"/>
                </a:cubicBezTo>
                <a:cubicBezTo>
                  <a:pt x="171" y="3633"/>
                  <a:pt x="198" y="3674"/>
                  <a:pt x="229" y="3704"/>
                </a:cubicBezTo>
                <a:cubicBezTo>
                  <a:pt x="225" y="3717"/>
                  <a:pt x="221" y="3730"/>
                  <a:pt x="216" y="3741"/>
                </a:cubicBezTo>
                <a:cubicBezTo>
                  <a:pt x="207" y="3762"/>
                  <a:pt x="197" y="3781"/>
                  <a:pt x="186" y="3795"/>
                </a:cubicBezTo>
                <a:cubicBezTo>
                  <a:pt x="183" y="3798"/>
                  <a:pt x="181" y="3800"/>
                  <a:pt x="179" y="3803"/>
                </a:cubicBezTo>
                <a:cubicBezTo>
                  <a:pt x="164" y="3819"/>
                  <a:pt x="164" y="3819"/>
                  <a:pt x="157" y="3804"/>
                </a:cubicBezTo>
                <a:cubicBezTo>
                  <a:pt x="134" y="3765"/>
                  <a:pt x="104" y="3679"/>
                  <a:pt x="81" y="3597"/>
                </a:cubicBezTo>
                <a:cubicBezTo>
                  <a:pt x="69" y="3556"/>
                  <a:pt x="59" y="3516"/>
                  <a:pt x="52" y="3482"/>
                </a:cubicBezTo>
                <a:cubicBezTo>
                  <a:pt x="47" y="3461"/>
                  <a:pt x="44" y="3442"/>
                  <a:pt x="42" y="3428"/>
                </a:cubicBezTo>
                <a:cubicBezTo>
                  <a:pt x="40" y="3415"/>
                  <a:pt x="39" y="3414"/>
                  <a:pt x="52" y="3408"/>
                </a:cubicBezTo>
                <a:cubicBezTo>
                  <a:pt x="59" y="3404"/>
                  <a:pt x="68" y="3399"/>
                  <a:pt x="79" y="3394"/>
                </a:cubicBezTo>
                <a:close/>
                <a:moveTo>
                  <a:pt x="239" y="3656"/>
                </a:moveTo>
                <a:cubicBezTo>
                  <a:pt x="220" y="3633"/>
                  <a:pt x="201" y="3602"/>
                  <a:pt x="184" y="3566"/>
                </a:cubicBezTo>
                <a:cubicBezTo>
                  <a:pt x="157" y="3512"/>
                  <a:pt x="135" y="3447"/>
                  <a:pt x="117" y="3378"/>
                </a:cubicBezTo>
                <a:cubicBezTo>
                  <a:pt x="148" y="3366"/>
                  <a:pt x="187" y="3353"/>
                  <a:pt x="238" y="3339"/>
                </a:cubicBezTo>
                <a:cubicBezTo>
                  <a:pt x="249" y="3382"/>
                  <a:pt x="264" y="3421"/>
                  <a:pt x="278" y="3452"/>
                </a:cubicBezTo>
                <a:cubicBezTo>
                  <a:pt x="282" y="3460"/>
                  <a:pt x="285" y="3467"/>
                  <a:pt x="289" y="3473"/>
                </a:cubicBezTo>
                <a:cubicBezTo>
                  <a:pt x="258" y="3489"/>
                  <a:pt x="237" y="3509"/>
                  <a:pt x="236" y="3510"/>
                </a:cubicBezTo>
                <a:lnTo>
                  <a:pt x="226" y="3520"/>
                </a:lnTo>
                <a:lnTo>
                  <a:pt x="232" y="3533"/>
                </a:lnTo>
                <a:cubicBezTo>
                  <a:pt x="240" y="3550"/>
                  <a:pt x="244" y="3575"/>
                  <a:pt x="244" y="3602"/>
                </a:cubicBezTo>
                <a:cubicBezTo>
                  <a:pt x="244" y="3620"/>
                  <a:pt x="242" y="3638"/>
                  <a:pt x="239" y="3656"/>
                </a:cubicBezTo>
                <a:close/>
                <a:moveTo>
                  <a:pt x="1314" y="2084"/>
                </a:moveTo>
                <a:lnTo>
                  <a:pt x="1195" y="2160"/>
                </a:lnTo>
                <a:lnTo>
                  <a:pt x="1197" y="2164"/>
                </a:lnTo>
                <a:cubicBezTo>
                  <a:pt x="1193" y="2162"/>
                  <a:pt x="1188" y="2161"/>
                  <a:pt x="1184" y="2159"/>
                </a:cubicBezTo>
                <a:cubicBezTo>
                  <a:pt x="1121" y="2135"/>
                  <a:pt x="1081" y="2102"/>
                  <a:pt x="1051" y="2064"/>
                </a:cubicBezTo>
                <a:cubicBezTo>
                  <a:pt x="1024" y="2032"/>
                  <a:pt x="1005" y="1996"/>
                  <a:pt x="986" y="1959"/>
                </a:cubicBezTo>
                <a:cubicBezTo>
                  <a:pt x="983" y="1954"/>
                  <a:pt x="983" y="1952"/>
                  <a:pt x="985" y="1947"/>
                </a:cubicBezTo>
                <a:cubicBezTo>
                  <a:pt x="1025" y="1890"/>
                  <a:pt x="1114" y="1805"/>
                  <a:pt x="1240" y="1717"/>
                </a:cubicBezTo>
                <a:lnTo>
                  <a:pt x="1217" y="1684"/>
                </a:lnTo>
                <a:cubicBezTo>
                  <a:pt x="1077" y="1781"/>
                  <a:pt x="982" y="1874"/>
                  <a:pt x="942" y="1941"/>
                </a:cubicBezTo>
                <a:lnTo>
                  <a:pt x="936" y="1950"/>
                </a:lnTo>
                <a:lnTo>
                  <a:pt x="941" y="1960"/>
                </a:lnTo>
                <a:cubicBezTo>
                  <a:pt x="963" y="2002"/>
                  <a:pt x="985" y="2048"/>
                  <a:pt x="1019" y="2090"/>
                </a:cubicBezTo>
                <a:cubicBezTo>
                  <a:pt x="1053" y="2132"/>
                  <a:pt x="1100" y="2170"/>
                  <a:pt x="1169" y="2197"/>
                </a:cubicBezTo>
                <a:cubicBezTo>
                  <a:pt x="1201" y="2209"/>
                  <a:pt x="1257" y="2229"/>
                  <a:pt x="1326" y="2246"/>
                </a:cubicBezTo>
                <a:cubicBezTo>
                  <a:pt x="1343" y="2250"/>
                  <a:pt x="1344" y="2252"/>
                  <a:pt x="1344" y="2267"/>
                </a:cubicBezTo>
                <a:cubicBezTo>
                  <a:pt x="1344" y="2300"/>
                  <a:pt x="1327" y="2325"/>
                  <a:pt x="1298" y="2345"/>
                </a:cubicBezTo>
                <a:cubicBezTo>
                  <a:pt x="1270" y="2364"/>
                  <a:pt x="1231" y="2374"/>
                  <a:pt x="1193" y="2374"/>
                </a:cubicBezTo>
                <a:cubicBezTo>
                  <a:pt x="1166" y="2374"/>
                  <a:pt x="1141" y="2369"/>
                  <a:pt x="1120" y="2359"/>
                </a:cubicBezTo>
                <a:cubicBezTo>
                  <a:pt x="1092" y="2346"/>
                  <a:pt x="1066" y="2332"/>
                  <a:pt x="1042" y="2317"/>
                </a:cubicBezTo>
                <a:cubicBezTo>
                  <a:pt x="1033" y="2312"/>
                  <a:pt x="1025" y="2306"/>
                  <a:pt x="1017" y="2301"/>
                </a:cubicBezTo>
                <a:lnTo>
                  <a:pt x="1017" y="2293"/>
                </a:lnTo>
                <a:lnTo>
                  <a:pt x="1010" y="2293"/>
                </a:lnTo>
                <a:lnTo>
                  <a:pt x="1006" y="2293"/>
                </a:lnTo>
                <a:cubicBezTo>
                  <a:pt x="999" y="2288"/>
                  <a:pt x="992" y="2284"/>
                  <a:pt x="986" y="2279"/>
                </a:cubicBezTo>
                <a:cubicBezTo>
                  <a:pt x="892" y="2208"/>
                  <a:pt x="824" y="2129"/>
                  <a:pt x="783" y="2051"/>
                </a:cubicBezTo>
                <a:cubicBezTo>
                  <a:pt x="816" y="1976"/>
                  <a:pt x="856" y="1886"/>
                  <a:pt x="892" y="1806"/>
                </a:cubicBezTo>
                <a:cubicBezTo>
                  <a:pt x="917" y="1752"/>
                  <a:pt x="939" y="1702"/>
                  <a:pt x="956" y="1663"/>
                </a:cubicBezTo>
                <a:cubicBezTo>
                  <a:pt x="973" y="1625"/>
                  <a:pt x="986" y="1598"/>
                  <a:pt x="989" y="1591"/>
                </a:cubicBezTo>
                <a:cubicBezTo>
                  <a:pt x="991" y="1587"/>
                  <a:pt x="994" y="1581"/>
                  <a:pt x="997" y="1574"/>
                </a:cubicBezTo>
                <a:cubicBezTo>
                  <a:pt x="1024" y="1550"/>
                  <a:pt x="1052" y="1529"/>
                  <a:pt x="1081" y="1513"/>
                </a:cubicBezTo>
                <a:lnTo>
                  <a:pt x="1078" y="1508"/>
                </a:lnTo>
                <a:cubicBezTo>
                  <a:pt x="1137" y="1462"/>
                  <a:pt x="1196" y="1425"/>
                  <a:pt x="1253" y="1400"/>
                </a:cubicBezTo>
                <a:cubicBezTo>
                  <a:pt x="1290" y="1419"/>
                  <a:pt x="1324" y="1442"/>
                  <a:pt x="1355" y="1468"/>
                </a:cubicBezTo>
                <a:cubicBezTo>
                  <a:pt x="1434" y="1537"/>
                  <a:pt x="1486" y="1629"/>
                  <a:pt x="1486" y="1747"/>
                </a:cubicBezTo>
                <a:cubicBezTo>
                  <a:pt x="1486" y="1867"/>
                  <a:pt x="1432" y="2016"/>
                  <a:pt x="1288" y="2194"/>
                </a:cubicBezTo>
                <a:cubicBezTo>
                  <a:pt x="1271" y="2189"/>
                  <a:pt x="1255" y="2184"/>
                  <a:pt x="1241" y="2179"/>
                </a:cubicBezTo>
                <a:lnTo>
                  <a:pt x="1335" y="2118"/>
                </a:lnTo>
                <a:lnTo>
                  <a:pt x="1314" y="2084"/>
                </a:lnTo>
                <a:close/>
                <a:moveTo>
                  <a:pt x="760" y="2003"/>
                </a:moveTo>
                <a:cubicBezTo>
                  <a:pt x="750" y="1976"/>
                  <a:pt x="744" y="1949"/>
                  <a:pt x="738" y="1925"/>
                </a:cubicBezTo>
                <a:cubicBezTo>
                  <a:pt x="737" y="1918"/>
                  <a:pt x="737" y="1921"/>
                  <a:pt x="738" y="1917"/>
                </a:cubicBezTo>
                <a:cubicBezTo>
                  <a:pt x="754" y="1877"/>
                  <a:pt x="801" y="1803"/>
                  <a:pt x="859" y="1726"/>
                </a:cubicBezTo>
                <a:cubicBezTo>
                  <a:pt x="876" y="1703"/>
                  <a:pt x="895" y="1680"/>
                  <a:pt x="914" y="1658"/>
                </a:cubicBezTo>
                <a:lnTo>
                  <a:pt x="900" y="1689"/>
                </a:lnTo>
                <a:cubicBezTo>
                  <a:pt x="861" y="1777"/>
                  <a:pt x="806" y="1900"/>
                  <a:pt x="760" y="2003"/>
                </a:cubicBezTo>
                <a:close/>
                <a:moveTo>
                  <a:pt x="1041" y="1490"/>
                </a:moveTo>
                <a:cubicBezTo>
                  <a:pt x="1037" y="1492"/>
                  <a:pt x="1033" y="1495"/>
                  <a:pt x="1029" y="1498"/>
                </a:cubicBezTo>
                <a:cubicBezTo>
                  <a:pt x="1032" y="1490"/>
                  <a:pt x="1035" y="1482"/>
                  <a:pt x="1039" y="1473"/>
                </a:cubicBezTo>
                <a:cubicBezTo>
                  <a:pt x="1048" y="1448"/>
                  <a:pt x="1057" y="1421"/>
                  <a:pt x="1063" y="1397"/>
                </a:cubicBezTo>
                <a:cubicBezTo>
                  <a:pt x="1069" y="1375"/>
                  <a:pt x="1073" y="1355"/>
                  <a:pt x="1074" y="1338"/>
                </a:cubicBezTo>
                <a:cubicBezTo>
                  <a:pt x="1119" y="1346"/>
                  <a:pt x="1163" y="1360"/>
                  <a:pt x="1206" y="1378"/>
                </a:cubicBezTo>
                <a:cubicBezTo>
                  <a:pt x="1151" y="1405"/>
                  <a:pt x="1095" y="1442"/>
                  <a:pt x="1040" y="1487"/>
                </a:cubicBezTo>
                <a:lnTo>
                  <a:pt x="1041" y="1490"/>
                </a:lnTo>
                <a:close/>
                <a:moveTo>
                  <a:pt x="960" y="1553"/>
                </a:moveTo>
                <a:cubicBezTo>
                  <a:pt x="910" y="1598"/>
                  <a:pt x="865" y="1651"/>
                  <a:pt x="826" y="1702"/>
                </a:cubicBezTo>
                <a:cubicBezTo>
                  <a:pt x="763" y="1786"/>
                  <a:pt x="716" y="1867"/>
                  <a:pt x="698" y="1908"/>
                </a:cubicBezTo>
                <a:lnTo>
                  <a:pt x="696" y="1914"/>
                </a:lnTo>
                <a:lnTo>
                  <a:pt x="696" y="1919"/>
                </a:lnTo>
                <a:cubicBezTo>
                  <a:pt x="702" y="1961"/>
                  <a:pt x="716" y="2006"/>
                  <a:pt x="738" y="2052"/>
                </a:cubicBezTo>
                <a:cubicBezTo>
                  <a:pt x="713" y="2111"/>
                  <a:pt x="660" y="2242"/>
                  <a:pt x="629" y="2302"/>
                </a:cubicBezTo>
                <a:lnTo>
                  <a:pt x="629" y="2299"/>
                </a:lnTo>
                <a:lnTo>
                  <a:pt x="627" y="2299"/>
                </a:lnTo>
                <a:cubicBezTo>
                  <a:pt x="616" y="2295"/>
                  <a:pt x="561" y="2278"/>
                  <a:pt x="511" y="2247"/>
                </a:cubicBezTo>
                <a:cubicBezTo>
                  <a:pt x="486" y="2232"/>
                  <a:pt x="462" y="2213"/>
                  <a:pt x="445" y="2192"/>
                </a:cubicBezTo>
                <a:cubicBezTo>
                  <a:pt x="429" y="2170"/>
                  <a:pt x="418" y="2147"/>
                  <a:pt x="418" y="2121"/>
                </a:cubicBezTo>
                <a:lnTo>
                  <a:pt x="419" y="2112"/>
                </a:lnTo>
                <a:cubicBezTo>
                  <a:pt x="423" y="2064"/>
                  <a:pt x="442" y="2003"/>
                  <a:pt x="471" y="1939"/>
                </a:cubicBezTo>
                <a:cubicBezTo>
                  <a:pt x="514" y="1843"/>
                  <a:pt x="576" y="1739"/>
                  <a:pt x="632" y="1653"/>
                </a:cubicBezTo>
                <a:cubicBezTo>
                  <a:pt x="687" y="1570"/>
                  <a:pt x="735" y="1503"/>
                  <a:pt x="754" y="1474"/>
                </a:cubicBezTo>
                <a:cubicBezTo>
                  <a:pt x="783" y="1485"/>
                  <a:pt x="814" y="1496"/>
                  <a:pt x="843" y="1507"/>
                </a:cubicBezTo>
                <a:cubicBezTo>
                  <a:pt x="893" y="1527"/>
                  <a:pt x="937" y="1544"/>
                  <a:pt x="960" y="1553"/>
                </a:cubicBezTo>
                <a:close/>
                <a:moveTo>
                  <a:pt x="763" y="2097"/>
                </a:moveTo>
                <a:cubicBezTo>
                  <a:pt x="803" y="2164"/>
                  <a:pt x="860" y="2231"/>
                  <a:pt x="935" y="2291"/>
                </a:cubicBezTo>
                <a:cubicBezTo>
                  <a:pt x="900" y="2289"/>
                  <a:pt x="861" y="2286"/>
                  <a:pt x="820" y="2280"/>
                </a:cubicBezTo>
                <a:cubicBezTo>
                  <a:pt x="818" y="2270"/>
                  <a:pt x="815" y="2260"/>
                  <a:pt x="811" y="2248"/>
                </a:cubicBezTo>
                <a:cubicBezTo>
                  <a:pt x="801" y="2221"/>
                  <a:pt x="788" y="2190"/>
                  <a:pt x="775" y="2164"/>
                </a:cubicBezTo>
                <a:cubicBezTo>
                  <a:pt x="769" y="2152"/>
                  <a:pt x="763" y="2141"/>
                  <a:pt x="758" y="2132"/>
                </a:cubicBezTo>
                <a:cubicBezTo>
                  <a:pt x="755" y="2129"/>
                  <a:pt x="753" y="2126"/>
                  <a:pt x="751" y="2123"/>
                </a:cubicBezTo>
                <a:lnTo>
                  <a:pt x="763" y="2097"/>
                </a:lnTo>
                <a:close/>
                <a:moveTo>
                  <a:pt x="993" y="2334"/>
                </a:moveTo>
                <a:cubicBezTo>
                  <a:pt x="1027" y="2356"/>
                  <a:pt x="1063" y="2377"/>
                  <a:pt x="1102" y="2396"/>
                </a:cubicBezTo>
                <a:lnTo>
                  <a:pt x="1103" y="2396"/>
                </a:lnTo>
                <a:cubicBezTo>
                  <a:pt x="1130" y="2409"/>
                  <a:pt x="1161" y="2415"/>
                  <a:pt x="1193" y="2415"/>
                </a:cubicBezTo>
                <a:cubicBezTo>
                  <a:pt x="1238" y="2415"/>
                  <a:pt x="1285" y="2403"/>
                  <a:pt x="1321" y="2378"/>
                </a:cubicBezTo>
                <a:cubicBezTo>
                  <a:pt x="1357" y="2354"/>
                  <a:pt x="1384" y="2315"/>
                  <a:pt x="1384" y="2267"/>
                </a:cubicBezTo>
                <a:cubicBezTo>
                  <a:pt x="1384" y="2254"/>
                  <a:pt x="1383" y="2241"/>
                  <a:pt x="1379" y="2228"/>
                </a:cubicBezTo>
                <a:lnTo>
                  <a:pt x="1376" y="2216"/>
                </a:lnTo>
                <a:lnTo>
                  <a:pt x="1364" y="2213"/>
                </a:lnTo>
                <a:cubicBezTo>
                  <a:pt x="1353" y="2211"/>
                  <a:pt x="1341" y="2208"/>
                  <a:pt x="1331" y="2205"/>
                </a:cubicBezTo>
                <a:cubicBezTo>
                  <a:pt x="1470" y="2029"/>
                  <a:pt x="1527" y="1876"/>
                  <a:pt x="1527" y="1747"/>
                </a:cubicBezTo>
                <a:cubicBezTo>
                  <a:pt x="1527" y="1616"/>
                  <a:pt x="1468" y="1512"/>
                  <a:pt x="1381" y="1437"/>
                </a:cubicBezTo>
                <a:cubicBezTo>
                  <a:pt x="1357" y="1416"/>
                  <a:pt x="1330" y="1397"/>
                  <a:pt x="1302" y="1381"/>
                </a:cubicBezTo>
                <a:cubicBezTo>
                  <a:pt x="1347" y="1365"/>
                  <a:pt x="1391" y="1357"/>
                  <a:pt x="1431" y="1357"/>
                </a:cubicBezTo>
                <a:cubicBezTo>
                  <a:pt x="1485" y="1357"/>
                  <a:pt x="1534" y="1371"/>
                  <a:pt x="1575" y="1401"/>
                </a:cubicBezTo>
                <a:cubicBezTo>
                  <a:pt x="1617" y="1431"/>
                  <a:pt x="1652" y="1477"/>
                  <a:pt x="1677" y="1543"/>
                </a:cubicBezTo>
                <a:cubicBezTo>
                  <a:pt x="1702" y="1606"/>
                  <a:pt x="1713" y="1682"/>
                  <a:pt x="1713" y="1766"/>
                </a:cubicBezTo>
                <a:cubicBezTo>
                  <a:pt x="1713" y="1858"/>
                  <a:pt x="1699" y="1959"/>
                  <a:pt x="1676" y="2062"/>
                </a:cubicBezTo>
                <a:lnTo>
                  <a:pt x="1676" y="2063"/>
                </a:lnTo>
                <a:lnTo>
                  <a:pt x="1676" y="2064"/>
                </a:lnTo>
                <a:cubicBezTo>
                  <a:pt x="1665" y="2146"/>
                  <a:pt x="1628" y="2256"/>
                  <a:pt x="1587" y="2353"/>
                </a:cubicBezTo>
                <a:cubicBezTo>
                  <a:pt x="1562" y="2416"/>
                  <a:pt x="1535" y="2473"/>
                  <a:pt x="1514" y="2517"/>
                </a:cubicBezTo>
                <a:lnTo>
                  <a:pt x="1494" y="2517"/>
                </a:lnTo>
                <a:cubicBezTo>
                  <a:pt x="1430" y="2517"/>
                  <a:pt x="1279" y="2517"/>
                  <a:pt x="1122" y="2523"/>
                </a:cubicBezTo>
                <a:cubicBezTo>
                  <a:pt x="982" y="2528"/>
                  <a:pt x="838" y="2536"/>
                  <a:pt x="744" y="2552"/>
                </a:cubicBezTo>
                <a:cubicBezTo>
                  <a:pt x="757" y="2471"/>
                  <a:pt x="773" y="2394"/>
                  <a:pt x="790" y="2334"/>
                </a:cubicBezTo>
                <a:cubicBezTo>
                  <a:pt x="794" y="2332"/>
                  <a:pt x="798" y="2330"/>
                  <a:pt x="802" y="2328"/>
                </a:cubicBezTo>
                <a:cubicBezTo>
                  <a:pt x="806" y="2326"/>
                  <a:pt x="809" y="2323"/>
                  <a:pt x="813" y="2320"/>
                </a:cubicBezTo>
                <a:cubicBezTo>
                  <a:pt x="881" y="2329"/>
                  <a:pt x="941" y="2333"/>
                  <a:pt x="993" y="2334"/>
                </a:cubicBezTo>
                <a:close/>
                <a:moveTo>
                  <a:pt x="1953" y="631"/>
                </a:moveTo>
                <a:cubicBezTo>
                  <a:pt x="1953" y="617"/>
                  <a:pt x="1948" y="604"/>
                  <a:pt x="1940" y="594"/>
                </a:cubicBezTo>
                <a:cubicBezTo>
                  <a:pt x="1931" y="585"/>
                  <a:pt x="1918" y="578"/>
                  <a:pt x="1904" y="578"/>
                </a:cubicBezTo>
                <a:cubicBezTo>
                  <a:pt x="1890" y="578"/>
                  <a:pt x="1877" y="585"/>
                  <a:pt x="1869" y="594"/>
                </a:cubicBezTo>
                <a:cubicBezTo>
                  <a:pt x="1860" y="604"/>
                  <a:pt x="1855" y="617"/>
                  <a:pt x="1855" y="631"/>
                </a:cubicBezTo>
                <a:cubicBezTo>
                  <a:pt x="1855" y="644"/>
                  <a:pt x="1860" y="657"/>
                  <a:pt x="1869" y="667"/>
                </a:cubicBezTo>
                <a:cubicBezTo>
                  <a:pt x="1877" y="676"/>
                  <a:pt x="1890" y="683"/>
                  <a:pt x="1904" y="683"/>
                </a:cubicBezTo>
                <a:cubicBezTo>
                  <a:pt x="1918" y="683"/>
                  <a:pt x="1931" y="676"/>
                  <a:pt x="1939" y="667"/>
                </a:cubicBezTo>
                <a:cubicBezTo>
                  <a:pt x="1948" y="657"/>
                  <a:pt x="1953" y="644"/>
                  <a:pt x="1953" y="631"/>
                </a:cubicBezTo>
                <a:close/>
                <a:moveTo>
                  <a:pt x="1428" y="850"/>
                </a:moveTo>
                <a:cubicBezTo>
                  <a:pt x="1415" y="863"/>
                  <a:pt x="1399" y="883"/>
                  <a:pt x="1383" y="906"/>
                </a:cubicBezTo>
                <a:cubicBezTo>
                  <a:pt x="1345" y="957"/>
                  <a:pt x="1302" y="1023"/>
                  <a:pt x="1283" y="1053"/>
                </a:cubicBezTo>
                <a:cubicBezTo>
                  <a:pt x="1282" y="1054"/>
                  <a:pt x="1282" y="1054"/>
                  <a:pt x="1281" y="1053"/>
                </a:cubicBezTo>
                <a:cubicBezTo>
                  <a:pt x="1271" y="1046"/>
                  <a:pt x="1258" y="1037"/>
                  <a:pt x="1244" y="1024"/>
                </a:cubicBezTo>
                <a:cubicBezTo>
                  <a:pt x="1172" y="961"/>
                  <a:pt x="1067" y="828"/>
                  <a:pt x="1067" y="650"/>
                </a:cubicBezTo>
                <a:cubicBezTo>
                  <a:pt x="1067" y="579"/>
                  <a:pt x="1083" y="500"/>
                  <a:pt x="1125" y="415"/>
                </a:cubicBezTo>
                <a:cubicBezTo>
                  <a:pt x="1201" y="260"/>
                  <a:pt x="1327" y="167"/>
                  <a:pt x="1463" y="112"/>
                </a:cubicBezTo>
                <a:cubicBezTo>
                  <a:pt x="1600" y="57"/>
                  <a:pt x="1747" y="40"/>
                  <a:pt x="1860" y="41"/>
                </a:cubicBezTo>
                <a:cubicBezTo>
                  <a:pt x="1898" y="41"/>
                  <a:pt x="1933" y="43"/>
                  <a:pt x="1962" y="45"/>
                </a:cubicBezTo>
                <a:cubicBezTo>
                  <a:pt x="1963" y="45"/>
                  <a:pt x="1959" y="46"/>
                  <a:pt x="1951" y="53"/>
                </a:cubicBezTo>
                <a:cubicBezTo>
                  <a:pt x="1923" y="74"/>
                  <a:pt x="1890" y="100"/>
                  <a:pt x="1865" y="118"/>
                </a:cubicBezTo>
                <a:lnTo>
                  <a:pt x="1824" y="149"/>
                </a:lnTo>
                <a:lnTo>
                  <a:pt x="1875" y="154"/>
                </a:lnTo>
                <a:cubicBezTo>
                  <a:pt x="1918" y="159"/>
                  <a:pt x="1981" y="168"/>
                  <a:pt x="2046" y="182"/>
                </a:cubicBezTo>
                <a:cubicBezTo>
                  <a:pt x="2096" y="194"/>
                  <a:pt x="2147" y="210"/>
                  <a:pt x="2189" y="229"/>
                </a:cubicBezTo>
                <a:cubicBezTo>
                  <a:pt x="2197" y="232"/>
                  <a:pt x="2193" y="233"/>
                  <a:pt x="2191" y="234"/>
                </a:cubicBezTo>
                <a:cubicBezTo>
                  <a:pt x="2172" y="246"/>
                  <a:pt x="2149" y="263"/>
                  <a:pt x="2120" y="282"/>
                </a:cubicBezTo>
                <a:cubicBezTo>
                  <a:pt x="2041" y="335"/>
                  <a:pt x="1930" y="411"/>
                  <a:pt x="1824" y="490"/>
                </a:cubicBezTo>
                <a:cubicBezTo>
                  <a:pt x="1731" y="560"/>
                  <a:pt x="1642" y="630"/>
                  <a:pt x="1585" y="690"/>
                </a:cubicBezTo>
                <a:cubicBezTo>
                  <a:pt x="1572" y="704"/>
                  <a:pt x="1574" y="703"/>
                  <a:pt x="1553" y="700"/>
                </a:cubicBezTo>
                <a:cubicBezTo>
                  <a:pt x="1544" y="699"/>
                  <a:pt x="1536" y="698"/>
                  <a:pt x="1528" y="698"/>
                </a:cubicBezTo>
                <a:cubicBezTo>
                  <a:pt x="1502" y="698"/>
                  <a:pt x="1481" y="705"/>
                  <a:pt x="1465" y="716"/>
                </a:cubicBezTo>
                <a:cubicBezTo>
                  <a:pt x="1448" y="727"/>
                  <a:pt x="1438" y="741"/>
                  <a:pt x="1431" y="755"/>
                </a:cubicBezTo>
                <a:cubicBezTo>
                  <a:pt x="1424" y="768"/>
                  <a:pt x="1421" y="782"/>
                  <a:pt x="1421" y="796"/>
                </a:cubicBezTo>
                <a:cubicBezTo>
                  <a:pt x="1421" y="829"/>
                  <a:pt x="1441" y="855"/>
                  <a:pt x="1465" y="873"/>
                </a:cubicBezTo>
                <a:cubicBezTo>
                  <a:pt x="1490" y="891"/>
                  <a:pt x="1521" y="901"/>
                  <a:pt x="1551" y="904"/>
                </a:cubicBezTo>
                <a:lnTo>
                  <a:pt x="1554" y="864"/>
                </a:lnTo>
                <a:cubicBezTo>
                  <a:pt x="1532" y="862"/>
                  <a:pt x="1507" y="853"/>
                  <a:pt x="1489" y="840"/>
                </a:cubicBezTo>
                <a:cubicBezTo>
                  <a:pt x="1471" y="827"/>
                  <a:pt x="1461" y="812"/>
                  <a:pt x="1461" y="796"/>
                </a:cubicBezTo>
                <a:cubicBezTo>
                  <a:pt x="1461" y="789"/>
                  <a:pt x="1463" y="782"/>
                  <a:pt x="1467" y="773"/>
                </a:cubicBezTo>
                <a:cubicBezTo>
                  <a:pt x="1471" y="764"/>
                  <a:pt x="1478" y="756"/>
                  <a:pt x="1487" y="750"/>
                </a:cubicBezTo>
                <a:cubicBezTo>
                  <a:pt x="1497" y="743"/>
                  <a:pt x="1509" y="739"/>
                  <a:pt x="1528" y="738"/>
                </a:cubicBezTo>
                <a:cubicBezTo>
                  <a:pt x="1540" y="738"/>
                  <a:pt x="1555" y="741"/>
                  <a:pt x="1573" y="746"/>
                </a:cubicBezTo>
                <a:lnTo>
                  <a:pt x="1585" y="750"/>
                </a:lnTo>
                <a:lnTo>
                  <a:pt x="1594" y="740"/>
                </a:lnTo>
                <a:cubicBezTo>
                  <a:pt x="1662" y="661"/>
                  <a:pt x="1814" y="545"/>
                  <a:pt x="1954" y="446"/>
                </a:cubicBezTo>
                <a:cubicBezTo>
                  <a:pt x="1970" y="434"/>
                  <a:pt x="1986" y="423"/>
                  <a:pt x="2002" y="412"/>
                </a:cubicBezTo>
                <a:cubicBezTo>
                  <a:pt x="2014" y="468"/>
                  <a:pt x="2017" y="534"/>
                  <a:pt x="2017" y="581"/>
                </a:cubicBezTo>
                <a:cubicBezTo>
                  <a:pt x="2017" y="601"/>
                  <a:pt x="2017" y="617"/>
                  <a:pt x="2016" y="629"/>
                </a:cubicBezTo>
                <a:cubicBezTo>
                  <a:pt x="2016" y="640"/>
                  <a:pt x="2015" y="646"/>
                  <a:pt x="2015" y="646"/>
                </a:cubicBezTo>
                <a:lnTo>
                  <a:pt x="2014" y="660"/>
                </a:lnTo>
                <a:lnTo>
                  <a:pt x="2026" y="666"/>
                </a:lnTo>
                <a:lnTo>
                  <a:pt x="2029" y="668"/>
                </a:lnTo>
                <a:cubicBezTo>
                  <a:pt x="2037" y="672"/>
                  <a:pt x="2057" y="683"/>
                  <a:pt x="2073" y="697"/>
                </a:cubicBezTo>
                <a:cubicBezTo>
                  <a:pt x="2081" y="704"/>
                  <a:pt x="2089" y="711"/>
                  <a:pt x="2094" y="718"/>
                </a:cubicBezTo>
                <a:cubicBezTo>
                  <a:pt x="2099" y="724"/>
                  <a:pt x="2101" y="730"/>
                  <a:pt x="2100" y="732"/>
                </a:cubicBezTo>
                <a:lnTo>
                  <a:pt x="2100" y="733"/>
                </a:lnTo>
                <a:lnTo>
                  <a:pt x="2100" y="732"/>
                </a:lnTo>
                <a:cubicBezTo>
                  <a:pt x="2100" y="737"/>
                  <a:pt x="2098" y="743"/>
                  <a:pt x="2093" y="750"/>
                </a:cubicBezTo>
                <a:cubicBezTo>
                  <a:pt x="2085" y="760"/>
                  <a:pt x="2071" y="771"/>
                  <a:pt x="2060" y="779"/>
                </a:cubicBezTo>
                <a:cubicBezTo>
                  <a:pt x="2054" y="783"/>
                  <a:pt x="2049" y="786"/>
                  <a:pt x="2045" y="788"/>
                </a:cubicBezTo>
                <a:lnTo>
                  <a:pt x="2041" y="791"/>
                </a:lnTo>
                <a:lnTo>
                  <a:pt x="2039" y="791"/>
                </a:lnTo>
                <a:lnTo>
                  <a:pt x="2031" y="796"/>
                </a:lnTo>
                <a:lnTo>
                  <a:pt x="2029" y="805"/>
                </a:lnTo>
                <a:cubicBezTo>
                  <a:pt x="2029" y="805"/>
                  <a:pt x="2028" y="809"/>
                  <a:pt x="2026" y="817"/>
                </a:cubicBezTo>
                <a:cubicBezTo>
                  <a:pt x="2019" y="845"/>
                  <a:pt x="1999" y="914"/>
                  <a:pt x="1968" y="980"/>
                </a:cubicBezTo>
                <a:cubicBezTo>
                  <a:pt x="1952" y="1013"/>
                  <a:pt x="1933" y="1044"/>
                  <a:pt x="1911" y="1069"/>
                </a:cubicBezTo>
                <a:cubicBezTo>
                  <a:pt x="1890" y="1093"/>
                  <a:pt x="1866" y="1110"/>
                  <a:pt x="1841" y="1116"/>
                </a:cubicBezTo>
                <a:cubicBezTo>
                  <a:pt x="1774" y="1134"/>
                  <a:pt x="1715" y="1143"/>
                  <a:pt x="1659" y="1173"/>
                </a:cubicBezTo>
                <a:cubicBezTo>
                  <a:pt x="1607" y="1201"/>
                  <a:pt x="1560" y="1247"/>
                  <a:pt x="1514" y="1328"/>
                </a:cubicBezTo>
                <a:cubicBezTo>
                  <a:pt x="1488" y="1320"/>
                  <a:pt x="1460" y="1317"/>
                  <a:pt x="1431" y="1317"/>
                </a:cubicBezTo>
                <a:cubicBezTo>
                  <a:pt x="1425" y="1317"/>
                  <a:pt x="1419" y="1317"/>
                  <a:pt x="1413" y="1317"/>
                </a:cubicBezTo>
                <a:cubicBezTo>
                  <a:pt x="1435" y="1277"/>
                  <a:pt x="1445" y="1223"/>
                  <a:pt x="1445" y="1168"/>
                </a:cubicBezTo>
                <a:cubicBezTo>
                  <a:pt x="1445" y="1097"/>
                  <a:pt x="1428" y="1023"/>
                  <a:pt x="1385" y="973"/>
                </a:cubicBezTo>
                <a:lnTo>
                  <a:pt x="1390" y="965"/>
                </a:lnTo>
                <a:cubicBezTo>
                  <a:pt x="1415" y="928"/>
                  <a:pt x="1441" y="894"/>
                  <a:pt x="1456" y="879"/>
                </a:cubicBezTo>
                <a:lnTo>
                  <a:pt x="1428" y="850"/>
                </a:lnTo>
                <a:close/>
                <a:moveTo>
                  <a:pt x="1494" y="2557"/>
                </a:moveTo>
                <a:cubicBezTo>
                  <a:pt x="1490" y="2564"/>
                  <a:pt x="1487" y="2569"/>
                  <a:pt x="1485" y="2574"/>
                </a:cubicBezTo>
                <a:lnTo>
                  <a:pt x="1476" y="2591"/>
                </a:lnTo>
                <a:lnTo>
                  <a:pt x="1492" y="2601"/>
                </a:lnTo>
                <a:cubicBezTo>
                  <a:pt x="1540" y="2632"/>
                  <a:pt x="1618" y="2711"/>
                  <a:pt x="1689" y="2796"/>
                </a:cubicBezTo>
                <a:cubicBezTo>
                  <a:pt x="1761" y="2882"/>
                  <a:pt x="1828" y="2973"/>
                  <a:pt x="1859" y="3028"/>
                </a:cubicBezTo>
                <a:cubicBezTo>
                  <a:pt x="1885" y="3074"/>
                  <a:pt x="1904" y="3150"/>
                  <a:pt x="1917" y="3233"/>
                </a:cubicBezTo>
                <a:cubicBezTo>
                  <a:pt x="1929" y="3308"/>
                  <a:pt x="1935" y="3389"/>
                  <a:pt x="1940" y="3460"/>
                </a:cubicBezTo>
                <a:cubicBezTo>
                  <a:pt x="1941" y="3476"/>
                  <a:pt x="1943" y="3476"/>
                  <a:pt x="1935" y="3486"/>
                </a:cubicBezTo>
                <a:cubicBezTo>
                  <a:pt x="1919" y="3507"/>
                  <a:pt x="1876" y="3540"/>
                  <a:pt x="1829" y="3566"/>
                </a:cubicBezTo>
                <a:cubicBezTo>
                  <a:pt x="1795" y="3585"/>
                  <a:pt x="1758" y="3601"/>
                  <a:pt x="1727" y="3609"/>
                </a:cubicBezTo>
                <a:cubicBezTo>
                  <a:pt x="1707" y="3615"/>
                  <a:pt x="1707" y="3615"/>
                  <a:pt x="1699" y="3597"/>
                </a:cubicBezTo>
                <a:cubicBezTo>
                  <a:pt x="1648" y="3481"/>
                  <a:pt x="1604" y="3352"/>
                  <a:pt x="1604" y="3227"/>
                </a:cubicBezTo>
                <a:lnTo>
                  <a:pt x="1604" y="3218"/>
                </a:lnTo>
                <a:lnTo>
                  <a:pt x="1596" y="3211"/>
                </a:lnTo>
                <a:cubicBezTo>
                  <a:pt x="1569" y="3191"/>
                  <a:pt x="1523" y="3166"/>
                  <a:pt x="1466" y="3138"/>
                </a:cubicBezTo>
                <a:cubicBezTo>
                  <a:pt x="1381" y="3097"/>
                  <a:pt x="1271" y="3052"/>
                  <a:pt x="1168" y="3016"/>
                </a:cubicBezTo>
                <a:cubicBezTo>
                  <a:pt x="1083" y="2986"/>
                  <a:pt x="1016" y="2957"/>
                  <a:pt x="914" y="2948"/>
                </a:cubicBezTo>
                <a:lnTo>
                  <a:pt x="911" y="2989"/>
                </a:lnTo>
                <a:cubicBezTo>
                  <a:pt x="944" y="2991"/>
                  <a:pt x="997" y="3004"/>
                  <a:pt x="1058" y="3022"/>
                </a:cubicBezTo>
                <a:cubicBezTo>
                  <a:pt x="1064" y="3024"/>
                  <a:pt x="1070" y="3026"/>
                  <a:pt x="1077" y="3028"/>
                </a:cubicBezTo>
                <a:cubicBezTo>
                  <a:pt x="1030" y="3089"/>
                  <a:pt x="962" y="3169"/>
                  <a:pt x="894" y="3238"/>
                </a:cubicBezTo>
                <a:cubicBezTo>
                  <a:pt x="852" y="3282"/>
                  <a:pt x="810" y="3322"/>
                  <a:pt x="773" y="3351"/>
                </a:cubicBezTo>
                <a:cubicBezTo>
                  <a:pt x="755" y="3365"/>
                  <a:pt x="739" y="3377"/>
                  <a:pt x="725" y="3385"/>
                </a:cubicBezTo>
                <a:cubicBezTo>
                  <a:pt x="711" y="3393"/>
                  <a:pt x="700" y="3397"/>
                  <a:pt x="695" y="3398"/>
                </a:cubicBezTo>
                <a:cubicBezTo>
                  <a:pt x="666" y="3401"/>
                  <a:pt x="609" y="3414"/>
                  <a:pt x="542" y="3432"/>
                </a:cubicBezTo>
                <a:cubicBezTo>
                  <a:pt x="485" y="3448"/>
                  <a:pt x="421" y="3467"/>
                  <a:pt x="366" y="3484"/>
                </a:cubicBezTo>
                <a:cubicBezTo>
                  <a:pt x="344" y="3490"/>
                  <a:pt x="347" y="3493"/>
                  <a:pt x="335" y="3471"/>
                </a:cubicBezTo>
                <a:cubicBezTo>
                  <a:pt x="314" y="3438"/>
                  <a:pt x="287" y="3375"/>
                  <a:pt x="271" y="3304"/>
                </a:cubicBezTo>
                <a:cubicBezTo>
                  <a:pt x="269" y="3295"/>
                  <a:pt x="268" y="3295"/>
                  <a:pt x="282" y="3289"/>
                </a:cubicBezTo>
                <a:cubicBezTo>
                  <a:pt x="444" y="3206"/>
                  <a:pt x="585" y="3148"/>
                  <a:pt x="659" y="3129"/>
                </a:cubicBezTo>
                <a:lnTo>
                  <a:pt x="674" y="3125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cubicBezTo>
                  <a:pt x="675" y="3099"/>
                  <a:pt x="687" y="2963"/>
                  <a:pt x="708" y="2799"/>
                </a:cubicBezTo>
                <a:cubicBezTo>
                  <a:pt x="716" y="2734"/>
                  <a:pt x="726" y="2663"/>
                  <a:pt x="737" y="2595"/>
                </a:cubicBezTo>
                <a:cubicBezTo>
                  <a:pt x="825" y="2578"/>
                  <a:pt x="978" y="2568"/>
                  <a:pt x="1124" y="2563"/>
                </a:cubicBezTo>
                <a:cubicBezTo>
                  <a:pt x="1280" y="2558"/>
                  <a:pt x="1430" y="2557"/>
                  <a:pt x="1494" y="2557"/>
                </a:cubicBezTo>
                <a:close/>
                <a:moveTo>
                  <a:pt x="731" y="2168"/>
                </a:moveTo>
                <a:cubicBezTo>
                  <a:pt x="740" y="2184"/>
                  <a:pt x="751" y="2207"/>
                  <a:pt x="760" y="2229"/>
                </a:cubicBezTo>
                <a:cubicBezTo>
                  <a:pt x="766" y="2244"/>
                  <a:pt x="772" y="2258"/>
                  <a:pt x="776" y="2271"/>
                </a:cubicBezTo>
                <a:cubicBezTo>
                  <a:pt x="777" y="2276"/>
                  <a:pt x="778" y="2280"/>
                  <a:pt x="779" y="2284"/>
                </a:cubicBezTo>
                <a:cubicBezTo>
                  <a:pt x="781" y="2294"/>
                  <a:pt x="781" y="2294"/>
                  <a:pt x="775" y="2296"/>
                </a:cubicBezTo>
                <a:cubicBezTo>
                  <a:pt x="771" y="2298"/>
                  <a:pt x="765" y="2300"/>
                  <a:pt x="759" y="2302"/>
                </a:cubicBezTo>
                <a:cubicBezTo>
                  <a:pt x="733" y="2310"/>
                  <a:pt x="695" y="2318"/>
                  <a:pt x="663" y="2323"/>
                </a:cubicBezTo>
                <a:cubicBezTo>
                  <a:pt x="672" y="2306"/>
                  <a:pt x="680" y="2289"/>
                  <a:pt x="687" y="2273"/>
                </a:cubicBezTo>
                <a:cubicBezTo>
                  <a:pt x="696" y="2255"/>
                  <a:pt x="702" y="2238"/>
                  <a:pt x="706" y="2227"/>
                </a:cubicBezTo>
                <a:cubicBezTo>
                  <a:pt x="711" y="2215"/>
                  <a:pt x="711" y="2215"/>
                  <a:pt x="717" y="2200"/>
                </a:cubicBezTo>
                <a:lnTo>
                  <a:pt x="731" y="2168"/>
                </a:lnTo>
                <a:close/>
                <a:moveTo>
                  <a:pt x="1330" y="2849"/>
                </a:moveTo>
                <a:cubicBezTo>
                  <a:pt x="1415" y="2831"/>
                  <a:pt x="1478" y="2791"/>
                  <a:pt x="1518" y="2750"/>
                </a:cubicBezTo>
                <a:lnTo>
                  <a:pt x="1490" y="2721"/>
                </a:lnTo>
                <a:cubicBezTo>
                  <a:pt x="1454" y="2757"/>
                  <a:pt x="1398" y="2793"/>
                  <a:pt x="1321" y="2809"/>
                </a:cubicBezTo>
                <a:lnTo>
                  <a:pt x="1330" y="2849"/>
                </a:lnTo>
                <a:close/>
                <a:moveTo>
                  <a:pt x="978" y="1517"/>
                </a:moveTo>
                <a:cubicBezTo>
                  <a:pt x="953" y="1507"/>
                  <a:pt x="891" y="1482"/>
                  <a:pt x="826" y="1458"/>
                </a:cubicBezTo>
                <a:cubicBezTo>
                  <a:pt x="784" y="1441"/>
                  <a:pt x="740" y="1425"/>
                  <a:pt x="705" y="1412"/>
                </a:cubicBezTo>
                <a:cubicBezTo>
                  <a:pt x="695" y="1408"/>
                  <a:pt x="686" y="1405"/>
                  <a:pt x="678" y="1402"/>
                </a:cubicBezTo>
                <a:cubicBezTo>
                  <a:pt x="686" y="1393"/>
                  <a:pt x="694" y="1384"/>
                  <a:pt x="702" y="1375"/>
                </a:cubicBezTo>
                <a:cubicBezTo>
                  <a:pt x="754" y="1320"/>
                  <a:pt x="813" y="1285"/>
                  <a:pt x="894" y="1285"/>
                </a:cubicBezTo>
                <a:cubicBezTo>
                  <a:pt x="932" y="1285"/>
                  <a:pt x="975" y="1293"/>
                  <a:pt x="1024" y="1311"/>
                </a:cubicBezTo>
                <a:lnTo>
                  <a:pt x="1027" y="1303"/>
                </a:lnTo>
                <a:cubicBezTo>
                  <a:pt x="1015" y="1278"/>
                  <a:pt x="1010" y="1275"/>
                  <a:pt x="995" y="1259"/>
                </a:cubicBezTo>
                <a:cubicBezTo>
                  <a:pt x="959" y="1249"/>
                  <a:pt x="925" y="1244"/>
                  <a:pt x="894" y="1244"/>
                </a:cubicBezTo>
                <a:cubicBezTo>
                  <a:pt x="800" y="1244"/>
                  <a:pt x="729" y="1287"/>
                  <a:pt x="672" y="1347"/>
                </a:cubicBezTo>
                <a:cubicBezTo>
                  <a:pt x="660" y="1360"/>
                  <a:pt x="648" y="1374"/>
                  <a:pt x="637" y="1388"/>
                </a:cubicBezTo>
                <a:cubicBezTo>
                  <a:pt x="635" y="1388"/>
                  <a:pt x="633" y="1387"/>
                  <a:pt x="631" y="1387"/>
                </a:cubicBezTo>
                <a:lnTo>
                  <a:pt x="627" y="1402"/>
                </a:lnTo>
                <a:cubicBezTo>
                  <a:pt x="595" y="1446"/>
                  <a:pt x="567" y="1494"/>
                  <a:pt x="540" y="1542"/>
                </a:cubicBezTo>
                <a:cubicBezTo>
                  <a:pt x="535" y="1550"/>
                  <a:pt x="534" y="1550"/>
                  <a:pt x="528" y="1548"/>
                </a:cubicBezTo>
                <a:cubicBezTo>
                  <a:pt x="501" y="1542"/>
                  <a:pt x="482" y="1530"/>
                  <a:pt x="469" y="1516"/>
                </a:cubicBezTo>
                <a:cubicBezTo>
                  <a:pt x="453" y="1498"/>
                  <a:pt x="445" y="1475"/>
                  <a:pt x="445" y="1452"/>
                </a:cubicBezTo>
                <a:cubicBezTo>
                  <a:pt x="445" y="1446"/>
                  <a:pt x="446" y="1442"/>
                  <a:pt x="449" y="1436"/>
                </a:cubicBezTo>
                <a:cubicBezTo>
                  <a:pt x="457" y="1418"/>
                  <a:pt x="477" y="1377"/>
                  <a:pt x="508" y="1334"/>
                </a:cubicBezTo>
                <a:cubicBezTo>
                  <a:pt x="572" y="1246"/>
                  <a:pt x="648" y="1181"/>
                  <a:pt x="757" y="1181"/>
                </a:cubicBezTo>
                <a:cubicBezTo>
                  <a:pt x="815" y="1181"/>
                  <a:pt x="883" y="1196"/>
                  <a:pt x="936" y="1221"/>
                </a:cubicBezTo>
                <a:cubicBezTo>
                  <a:pt x="963" y="1234"/>
                  <a:pt x="986" y="1249"/>
                  <a:pt x="1003" y="1267"/>
                </a:cubicBezTo>
                <a:cubicBezTo>
                  <a:pt x="1015" y="1279"/>
                  <a:pt x="1024" y="1292"/>
                  <a:pt x="1029" y="1306"/>
                </a:cubicBezTo>
                <a:cubicBezTo>
                  <a:pt x="1031" y="1315"/>
                  <a:pt x="1032" y="1313"/>
                  <a:pt x="1034" y="1330"/>
                </a:cubicBezTo>
                <a:cubicBezTo>
                  <a:pt x="1034" y="1343"/>
                  <a:pt x="1030" y="1364"/>
                  <a:pt x="1024" y="1386"/>
                </a:cubicBezTo>
                <a:cubicBezTo>
                  <a:pt x="1013" y="1428"/>
                  <a:pt x="994" y="1478"/>
                  <a:pt x="978" y="1517"/>
                </a:cubicBezTo>
                <a:close/>
                <a:moveTo>
                  <a:pt x="1767" y="945"/>
                </a:moveTo>
                <a:cubicBezTo>
                  <a:pt x="1784" y="978"/>
                  <a:pt x="1811" y="998"/>
                  <a:pt x="1833" y="1010"/>
                </a:cubicBezTo>
                <a:cubicBezTo>
                  <a:pt x="1855" y="1021"/>
                  <a:pt x="1873" y="1025"/>
                  <a:pt x="1874" y="1025"/>
                </a:cubicBezTo>
                <a:lnTo>
                  <a:pt x="1882" y="985"/>
                </a:lnTo>
                <a:cubicBezTo>
                  <a:pt x="1880" y="985"/>
                  <a:pt x="1865" y="981"/>
                  <a:pt x="1849" y="972"/>
                </a:cubicBezTo>
                <a:cubicBezTo>
                  <a:pt x="1832" y="963"/>
                  <a:pt x="1814" y="948"/>
                  <a:pt x="1803" y="926"/>
                </a:cubicBezTo>
                <a:lnTo>
                  <a:pt x="1767" y="945"/>
                </a:lnTo>
                <a:close/>
                <a:moveTo>
                  <a:pt x="982" y="262"/>
                </a:moveTo>
                <a:cubicBezTo>
                  <a:pt x="1008" y="272"/>
                  <a:pt x="1032" y="282"/>
                  <a:pt x="1050" y="289"/>
                </a:cubicBezTo>
                <a:cubicBezTo>
                  <a:pt x="1068" y="296"/>
                  <a:pt x="1079" y="300"/>
                  <a:pt x="1079" y="300"/>
                </a:cubicBezTo>
                <a:lnTo>
                  <a:pt x="1094" y="262"/>
                </a:lnTo>
                <a:cubicBezTo>
                  <a:pt x="1094" y="262"/>
                  <a:pt x="1049" y="244"/>
                  <a:pt x="996" y="224"/>
                </a:cubicBezTo>
                <a:lnTo>
                  <a:pt x="982" y="26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987800" y="417513"/>
            <a:ext cx="82042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600" b="1">
              <a:solidFill>
                <a:schemeClr val="bg1"/>
              </a:solidFill>
              <a:latin typeface="SB Sans Text Semibold"/>
              <a:ea typeface="SB Sans Text Semibold"/>
              <a:cs typeface="SB Sans Text Semibold"/>
            </a:endParaRPr>
          </a:p>
          <a:p>
            <a:pPr algn="ctr"/>
            <a:r>
              <a:rPr lang="ru-RU" sz="3600" b="1">
                <a:solidFill>
                  <a:schemeClr val="bg1"/>
                </a:solidFill>
                <a:latin typeface="SB Sans Text Semibold"/>
                <a:ea typeface="SB Sans Text Semibold"/>
                <a:cs typeface="SB Sans Text Semibold"/>
              </a:rPr>
              <a:t>КОНЦЕПЦИЯ ПРОЕКТА</a:t>
            </a:r>
          </a:p>
          <a:p>
            <a:pPr algn="ctr"/>
            <a:r>
              <a:rPr lang="ru-RU" sz="4400" b="1">
                <a:solidFill>
                  <a:srgbClr val="FFFF00"/>
                </a:solidFill>
                <a:latin typeface="SB Sans Text Semibold"/>
                <a:ea typeface="SB Sans Text Semibold"/>
                <a:cs typeface="SB Sans Text Semibold"/>
              </a:rPr>
              <a:t>«Территория комфорта»</a:t>
            </a:r>
          </a:p>
          <a:p>
            <a:pPr algn="ctr"/>
            <a:r>
              <a:rPr lang="ru-RU" sz="4400" b="1">
                <a:solidFill>
                  <a:srgbClr val="FFFF00"/>
                </a:solidFill>
                <a:latin typeface="SB Sans Text Semibold"/>
                <a:ea typeface="SB Sans Text Semibold"/>
                <a:cs typeface="SB Sans Text Semibold"/>
              </a:rPr>
              <a:t> как условие развития личностного потенциала</a:t>
            </a:r>
            <a:endParaRPr lang="ru-RU" altLang="ru-RU" sz="4400" b="1">
              <a:solidFill>
                <a:srgbClr val="FFFF00"/>
              </a:solidFill>
              <a:latin typeface="SB Sans Text Semibold"/>
              <a:ea typeface="Fedra Sans Pro Bold"/>
              <a:cs typeface="SB Sans Text Semibold"/>
              <a:sym typeface="Fedra Sans Pro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846638" y="3970338"/>
            <a:ext cx="6831012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SB Sans Text Thin"/>
                <a:ea typeface="SB Sans Text Thin"/>
                <a:cs typeface="SB Sans Text Thin"/>
              </a:rPr>
              <a:t>АВТОРЫ</a:t>
            </a:r>
          </a:p>
          <a:p>
            <a:r>
              <a:rPr lang="ru-RU">
                <a:solidFill>
                  <a:schemeClr val="bg1"/>
                </a:solidFill>
                <a:latin typeface="SB Sans Text Thin"/>
                <a:ea typeface="SB Sans Text Thin"/>
                <a:cs typeface="SB Sans Text Thin"/>
              </a:rPr>
              <a:t>МБОУ ООШ с.Малая Сергиевка Тамалинского района Пензенской области,</a:t>
            </a:r>
          </a:p>
          <a:p>
            <a:r>
              <a:rPr lang="ru-RU">
                <a:solidFill>
                  <a:schemeClr val="bg1"/>
                </a:solidFill>
                <a:latin typeface="SB Sans Text Thin"/>
                <a:ea typeface="SB Sans Text Thin"/>
                <a:cs typeface="SB Sans Text Thin"/>
              </a:rPr>
              <a:t>Директор школы – Цаплин В.В.</a:t>
            </a:r>
          </a:p>
          <a:p>
            <a:r>
              <a:rPr lang="ru-RU">
                <a:solidFill>
                  <a:schemeClr val="bg1"/>
                </a:solidFill>
                <a:latin typeface="SB Sans Text Thin"/>
                <a:ea typeface="SB Sans Text Thin"/>
                <a:cs typeface="SB Sans Text Thin"/>
              </a:rPr>
              <a:t>Советник директора по воспитанию и взаимодействию с детскими общественными объединениями – Ветрянщикова Н.В</a:t>
            </a:r>
          </a:p>
          <a:p>
            <a:r>
              <a:rPr lang="ru-RU">
                <a:solidFill>
                  <a:schemeClr val="bg1"/>
                </a:solidFill>
                <a:latin typeface="SB Sans Text Thin"/>
                <a:ea typeface="SB Sans Text Thin"/>
                <a:cs typeface="SB Sans Text Thin"/>
              </a:rPr>
              <a:t>Заместитель по ВР – Манохина О.А.</a:t>
            </a:r>
          </a:p>
          <a:p>
            <a:r>
              <a:rPr lang="ru-RU">
                <a:solidFill>
                  <a:schemeClr val="bg1"/>
                </a:solidFill>
                <a:latin typeface="SB Sans Text Thin"/>
                <a:ea typeface="SB Sans Text Thin"/>
                <a:cs typeface="SB Sans Text Thin"/>
              </a:rPr>
              <a:t>Педагог-психолог – Мамонова Е.В.</a:t>
            </a:r>
          </a:p>
          <a:p>
            <a:endParaRPr lang="ru-RU">
              <a:solidFill>
                <a:schemeClr val="bg1"/>
              </a:solidFill>
              <a:latin typeface="SB Sans Text Thin"/>
              <a:ea typeface="SB Sans Text Thin"/>
              <a:cs typeface="SB Sans Text T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-49213" y="1289050"/>
            <a:ext cx="12166601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>
                <a:srgbClr val="F69200"/>
              </a:buClr>
              <a:buSzPct val="100000"/>
              <a:defRPr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оценка ПРОЕКТА</a:t>
            </a:r>
          </a:p>
        </p:txBody>
      </p:sp>
      <p:sp>
        <p:nvSpPr>
          <p:cNvPr id="11" name="Shape 48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73063" y="2125663"/>
            <a:ext cx="11425237" cy="41767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 fontAlgn="auto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661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Состояние эмоционального фона, состояние школьной среды по В.А. </a:t>
            </a:r>
            <a:r>
              <a:rPr lang="ru-RU" altLang="ru-RU" sz="2661" dirty="0" err="1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Ясвину</a:t>
            </a:r>
            <a:r>
              <a:rPr lang="ru-RU" altLang="ru-RU" sz="2661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, мониторинг комфортности участников образовательного процесса</a:t>
            </a:r>
          </a:p>
          <a:p>
            <a:pPr marL="456265" indent="-456265" fontAlgn="auto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661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Сайт школы, СМИ.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2590800" y="923925"/>
            <a:ext cx="7662863" cy="5667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600">
                <a:solidFill>
                  <a:srgbClr val="330099"/>
                </a:solidFill>
                <a:latin typeface="Verdana" pitchFamily="34" charset="0"/>
              </a:rPr>
              <a:t>«ДОРОЖНАЯ КАРТА» ПРОЕКТА</a:t>
            </a:r>
          </a:p>
        </p:txBody>
      </p:sp>
      <p:graphicFrame>
        <p:nvGraphicFramePr>
          <p:cNvPr id="5" name="object 3"/>
          <p:cNvGraphicFramePr>
            <a:graphicFrameLocks noGrp="1"/>
          </p:cNvGraphicFramePr>
          <p:nvPr/>
        </p:nvGraphicFramePr>
        <p:xfrm>
          <a:off x="381000" y="1490663"/>
          <a:ext cx="10836275" cy="4954587"/>
        </p:xfrm>
        <a:graphic>
          <a:graphicData uri="http://schemas.openxmlformats.org/drawingml/2006/table">
            <a:tbl>
              <a:tblPr/>
              <a:tblGrid>
                <a:gridCol w="10836275"/>
              </a:tblGrid>
              <a:tr h="423863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2023-2024 уч.год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A58"/>
                    </a:solidFill>
                  </a:tcPr>
                </a:tc>
              </a:tr>
              <a:tr h="4530725">
                <a:tc>
                  <a:txBody>
                    <a:bodyPr/>
                    <a:lstStyle/>
                    <a:p>
                      <a:pPr marL="412750" marR="0" lvl="0" indent="-344488" algn="l" defTabSz="914400" rtl="0" eaLnBrk="1" fontAlgn="base" latinLnBrk="0" hangingPunct="1">
                        <a:lnSpc>
                          <a:spcPts val="18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4127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команды проекта</a:t>
                      </a:r>
                    </a:p>
                    <a:p>
                      <a:pPr marL="412750" marR="0" lvl="0" indent="-344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4127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команды проекта</a:t>
                      </a:r>
                    </a:p>
                    <a:p>
                      <a:pPr marL="412750" marR="0" lvl="0" indent="-344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4127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концепции проекта</a:t>
                      </a:r>
                    </a:p>
                    <a:p>
                      <a:pPr marL="412750" marR="0" lvl="0" indent="-344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4127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рабочей группы проекта</a:t>
                      </a:r>
                    </a:p>
                    <a:p>
                      <a:pPr marL="412750" marR="0" lvl="0" indent="-344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4127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Первичная диагностика участников проекта</a:t>
                      </a:r>
                    </a:p>
                    <a:p>
                      <a:pPr marL="412750" marR="0" lvl="0" indent="-344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4127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нормативно-правовой базы проекта</a:t>
                      </a:r>
                    </a:p>
                    <a:p>
                      <a:pPr marL="412750" marR="0" lvl="0" indent="-344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4127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программы проекта на 2023 - 2026 гг.</a:t>
                      </a:r>
                    </a:p>
                    <a:p>
                      <a:pPr marL="412750" marR="0" lvl="0" indent="-344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4127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рабочего плана деятельности в рамках проекта на 2023-2024 учебный год</a:t>
                      </a:r>
                    </a:p>
                    <a:p>
                      <a:pPr marL="412750" marR="0" lvl="0" indent="-344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4127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ПОС учителей школы по проблеме создания ЛРОС</a:t>
                      </a:r>
                    </a:p>
                    <a:p>
                      <a:pPr marL="412750" marR="0" lvl="0" indent="-344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4127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 реализация информационной стратегии проекта</a:t>
                      </a:r>
                    </a:p>
                    <a:p>
                      <a:pPr marL="412750" marR="0" lvl="0" indent="-344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4127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рабочей группы проекта при поддержке программы «Вклад в будущее»</a:t>
                      </a:r>
                    </a:p>
                    <a:p>
                      <a:pPr marL="412750" marR="0" lvl="0" indent="-344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4127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необходимой компетентности педагогов, обучающихся, родителей в области использования новых  программно-методических материалов</a:t>
                      </a:r>
                    </a:p>
                    <a:p>
                      <a:pPr marL="412750" marR="0" lvl="0" indent="-344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4127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Оптимизация ученического самоуправления, создание Ученического диалогового сообщества и организация  его работы</a:t>
                      </a:r>
                    </a:p>
                    <a:p>
                      <a:pPr marL="412750" marR="0" lvl="0" indent="-344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4127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Проектирование изменений в пространственно-предметной среде школы</a:t>
                      </a:r>
                    </a:p>
                    <a:p>
                      <a:pPr marL="412750" marR="0" lvl="0" indent="-344488" algn="l" defTabSz="914400" rtl="0" eaLnBrk="1" fontAlgn="base" latinLnBrk="0" hangingPunct="1">
                        <a:lnSpc>
                          <a:spcPts val="18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4127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Корректировка программы проекта на 2023-2024 учебный год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2590800" y="923925"/>
            <a:ext cx="7662863" cy="5667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600">
                <a:solidFill>
                  <a:srgbClr val="330099"/>
                </a:solidFill>
                <a:latin typeface="Verdana" pitchFamily="34" charset="0"/>
              </a:rPr>
              <a:t>«ДОРОЖНАЯ КАРТА» ПРОЕКТА</a:t>
            </a:r>
          </a:p>
        </p:txBody>
      </p:sp>
      <p:graphicFrame>
        <p:nvGraphicFramePr>
          <p:cNvPr id="6" name="object 3"/>
          <p:cNvGraphicFramePr>
            <a:graphicFrameLocks noGrp="1"/>
          </p:cNvGraphicFramePr>
          <p:nvPr/>
        </p:nvGraphicFramePr>
        <p:xfrm>
          <a:off x="1176338" y="1501775"/>
          <a:ext cx="8840787" cy="4673600"/>
        </p:xfrm>
        <a:graphic>
          <a:graphicData uri="http://schemas.openxmlformats.org/drawingml/2006/table">
            <a:tbl>
              <a:tblPr/>
              <a:tblGrid>
                <a:gridCol w="8840787"/>
              </a:tblGrid>
              <a:tr h="496888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2024-2025 уч.год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2540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A58"/>
                    </a:solidFill>
                  </a:tcPr>
                </a:tc>
              </a:tr>
              <a:tr h="4176713">
                <a:tc>
                  <a:txBody>
                    <a:bodyPr/>
                    <a:lstStyle/>
                    <a:p>
                      <a:pPr marL="296863" marR="0" lvl="0" indent="-228600" algn="l" defTabSz="914400" rtl="0" eaLnBrk="1" fontAlgn="base" latinLnBrk="0" hangingPunct="1">
                        <a:lnSpc>
                          <a:spcPts val="18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984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Корректировка и развитие нормативно-правовой базы проекта</a:t>
                      </a:r>
                    </a:p>
                    <a:p>
                      <a:pPr marL="296863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984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нового состава рабочей группы проекта.</a:t>
                      </a:r>
                    </a:p>
                    <a:p>
                      <a:pPr marL="296863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984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рабочей группы в новом составе</a:t>
                      </a:r>
                    </a:p>
                    <a:p>
                      <a:pPr marL="296863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984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рабочего плана деятельности в рамках проекта на 2024-2025 учебный год</a:t>
                      </a:r>
                    </a:p>
                    <a:p>
                      <a:pPr marL="296863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984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Расширение профессиональной активности педагогов по внедрению  запланированных инноваций, обеспечение сочетания творческого и нормативного  компонентов деятельности</a:t>
                      </a:r>
                    </a:p>
                    <a:p>
                      <a:pPr marL="296863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984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реализации программы развития эмоционального интеллекта для педагогов</a:t>
                      </a:r>
                    </a:p>
                    <a:p>
                      <a:pPr marL="296863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984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Промежуточная диагностика второго этапа проекта</a:t>
                      </a:r>
                    </a:p>
                    <a:p>
                      <a:pPr marL="296863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984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новых программно-методических ресурсов в  классах</a:t>
                      </a:r>
                    </a:p>
                    <a:p>
                      <a:pPr marL="296863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984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школьного мультимедийного информационного центра</a:t>
                      </a:r>
                    </a:p>
                    <a:p>
                      <a:pPr marL="296863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984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Преобразование пространственно-предметной среды школы (создание</a:t>
                      </a:r>
                    </a:p>
                    <a:p>
                      <a:pPr marL="296863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4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дополнительных выставочных зон, открытой стены, зонирование пространства)</a:t>
                      </a:r>
                    </a:p>
                    <a:p>
                      <a:pPr marL="296863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11"/>
                        <a:tabLst>
                          <a:tab pos="2984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информационной стратегии проекта</a:t>
                      </a:r>
                    </a:p>
                    <a:p>
                      <a:pPr marL="296863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11"/>
                        <a:tabLst>
                          <a:tab pos="2984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Корректировка программы проекта на 2024-2025 учебный год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2590800" y="923925"/>
            <a:ext cx="7662863" cy="5667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600">
                <a:solidFill>
                  <a:srgbClr val="330099"/>
                </a:solidFill>
                <a:latin typeface="Verdana" pitchFamily="34" charset="0"/>
              </a:rPr>
              <a:t>«ДОРОЖНАЯ КАРТА» ПРОЕКТА</a:t>
            </a:r>
          </a:p>
        </p:txBody>
      </p:sp>
      <p:graphicFrame>
        <p:nvGraphicFramePr>
          <p:cNvPr id="5" name="object 3"/>
          <p:cNvGraphicFramePr>
            <a:graphicFrameLocks noGrp="1"/>
          </p:cNvGraphicFramePr>
          <p:nvPr/>
        </p:nvGraphicFramePr>
        <p:xfrm>
          <a:off x="838200" y="1489075"/>
          <a:ext cx="10109200" cy="4572000"/>
        </p:xfrm>
        <a:graphic>
          <a:graphicData uri="http://schemas.openxmlformats.org/drawingml/2006/table">
            <a:tbl>
              <a:tblPr/>
              <a:tblGrid>
                <a:gridCol w="10109200"/>
              </a:tblGrid>
              <a:tr h="665163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2025-2026 уч.год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2540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A58"/>
                    </a:solidFill>
                  </a:tcPr>
                </a:tc>
              </a:tr>
              <a:tr h="3906838">
                <a:tc>
                  <a:txBody>
                    <a:bodyPr/>
                    <a:lstStyle/>
                    <a:p>
                      <a:pPr marL="412750" marR="0" lvl="0" indent="-344488" algn="l" defTabSz="914400" rtl="0" eaLnBrk="1" fontAlgn="base" latinLnBrk="0" hangingPunct="1">
                        <a:lnSpc>
                          <a:spcPts val="18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4127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нового состава рабочей группы проекта</a:t>
                      </a:r>
                    </a:p>
                    <a:p>
                      <a:pPr marL="412750" marR="0" lvl="0" indent="-344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4127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рабочей группы в новом составе в условиях партнёрства</a:t>
                      </a:r>
                    </a:p>
                    <a:p>
                      <a:pPr marL="412750" marR="0" lvl="0" indent="-344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4127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рабочего плана деятельности в рамках проекта на 2025-2026 учебный</a:t>
                      </a:r>
                    </a:p>
                    <a:p>
                      <a:pPr marL="412750" marR="0" lvl="0" indent="-344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127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412750" marR="0" lvl="0" indent="-344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4"/>
                        <a:tabLst>
                          <a:tab pos="4127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Массовое внедрение новых программно-методических ресурсов (60% классов).</a:t>
                      </a:r>
                    </a:p>
                    <a:p>
                      <a:pPr marL="412750" marR="0" lvl="0" indent="-344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4"/>
                        <a:tabLst>
                          <a:tab pos="4127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Завершение преобразования пространственно-предметной среды школы (зоны</a:t>
                      </a:r>
                    </a:p>
                    <a:p>
                      <a:pPr marL="412750" marR="0" lvl="0" indent="-344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127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свободного общения для учащихся)</a:t>
                      </a:r>
                    </a:p>
                    <a:p>
                      <a:pPr marL="412750" marR="0" lvl="0" indent="-344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6"/>
                        <a:tabLst>
                          <a:tab pos="4127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работы ПОС учителей школы по проблеме создания ЛРОС</a:t>
                      </a:r>
                    </a:p>
                    <a:p>
                      <a:pPr marL="412750" marR="0" lvl="0" indent="-344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6"/>
                        <a:tabLst>
                          <a:tab pos="4127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Итоговая диагностика участников проекта</a:t>
                      </a:r>
                    </a:p>
                    <a:p>
                      <a:pPr marL="412750" marR="0" lvl="0" indent="-344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6"/>
                        <a:tabLst>
                          <a:tab pos="4127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итогового аналитического отчета</a:t>
                      </a:r>
                    </a:p>
                    <a:p>
                      <a:pPr marL="412750" marR="0" lvl="0" indent="-344488" algn="l" defTabSz="914400" rtl="0" eaLnBrk="1" fontAlgn="base" latinLnBrk="0" hangingPunct="1">
                        <a:lnSpc>
                          <a:spcPts val="18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6"/>
                        <a:tabLst>
                          <a:tab pos="4127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Открытая конференция по подведению итогов проекта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-163513" y="1044575"/>
            <a:ext cx="11376026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>
                <a:srgbClr val="F69200"/>
              </a:buClr>
              <a:buSzPct val="100000"/>
              <a:defRPr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УПРАВЛЕНЧЕСКОЕ СОПРОВОЖДЕНИЕ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1674813"/>
            <a:ext cx="9894888" cy="3940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FedraSansPro-Light" panose="020B0303040000020004" pitchFamily="34" charset="0"/>
                <a:cs typeface="Arial" panose="020B0604020202020204" pitchFamily="34" charset="0"/>
              </a:rPr>
              <a:t>Локальные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FedraSansPro-Light" panose="020B0303040000020004" pitchFamily="34" charset="0"/>
                <a:cs typeface="Arial" panose="020B0604020202020204" pitchFamily="34" charset="0"/>
              </a:rPr>
              <a:t>акты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FedraSansPro-Light" panose="020B0303040000020004" pitchFamily="34" charset="0"/>
                <a:cs typeface="Arial" panose="020B0604020202020204" pitchFamily="34" charset="0"/>
              </a:rPr>
              <a:t>проекта: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FedraSansPro-Light" panose="020B03030400000200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FedraSansPro-Light" panose="020B03030400000200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FedraSansPro-Light" panose="020B0303040000020004" pitchFamily="34" charset="0"/>
                <a:cs typeface="Arial" panose="020B0604020202020204" pitchFamily="34" charset="0"/>
              </a:rPr>
              <a:t>Приказы;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FedraSansPro-Light" panose="020B0303040000020004" pitchFamily="34" charset="0"/>
                <a:cs typeface="Arial" panose="020B0604020202020204" pitchFamily="34" charset="0"/>
              </a:rPr>
              <a:t> - Паспорт и дорожная карта проекта;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FedraSansPro-Light" panose="020B0303040000020004" pitchFamily="34" charset="0"/>
                <a:cs typeface="Arial" panose="020B0604020202020204" pitchFamily="34" charset="0"/>
              </a:rPr>
              <a:t> - Положения конкурсов;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FedraSansPro-Light" panose="020B0303040000020004" pitchFamily="34" charset="0"/>
                <a:cs typeface="Arial" panose="020B0604020202020204" pitchFamily="34" charset="0"/>
              </a:rPr>
              <a:t> - Программы внеурочной деятельности; </a:t>
            </a:r>
            <a:endParaRPr lang="ru-RU" b="1" i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FedraSansPro-Light" panose="020B03030400000200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FedraSansPro-Light" panose="020B0303040000020004" pitchFamily="34" charset="0"/>
                <a:cs typeface="Arial" panose="020B0604020202020204" pitchFamily="34" charset="0"/>
              </a:rPr>
              <a:t>Роль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FedraSansPro-Light" panose="020B0303040000020004" pitchFamily="34" charset="0"/>
                <a:cs typeface="Arial" panose="020B0604020202020204" pitchFamily="34" charset="0"/>
              </a:rPr>
              <a:t>наставника в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FedraSansPro-Light" panose="020B0303040000020004" pitchFamily="34" charset="0"/>
                <a:cs typeface="Arial" panose="020B0604020202020204" pitchFamily="34" charset="0"/>
              </a:rPr>
              <a:t>ОО: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FedraSansPro-Light" panose="020B03030400000200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FedraSansPro-Light" panose="020B03030400000200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FedraSansPro-Light" panose="020B0303040000020004" pitchFamily="34" charset="0"/>
                <a:cs typeface="Arial" panose="020B0604020202020204" pitchFamily="34" charset="0"/>
              </a:rPr>
              <a:t>Передача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FedraSansPro-Light" panose="020B0303040000020004" pitchFamily="34" charset="0"/>
                <a:cs typeface="Arial" panose="020B0604020202020204" pitchFamily="34" charset="0"/>
              </a:rPr>
              <a:t>опыта, проведение обучающих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FedraSansPro-Light" panose="020B0303040000020004" pitchFamily="34" charset="0"/>
                <a:cs typeface="Arial" panose="020B0604020202020204" pitchFamily="34" charset="0"/>
              </a:rPr>
              <a:t>мероприятий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FedraSansPro-Light" panose="020B0303040000020004" pitchFamily="34" charset="0"/>
                <a:cs typeface="Arial" panose="020B0604020202020204" pitchFamily="34" charset="0"/>
              </a:rPr>
              <a:t>Способы информирования сообщества о ходе реализации проекта: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" panose="020B0604020202020204" pitchFamily="34" charset="0"/>
                <a:ea typeface="FedraSansPro-Light" panose="020B03030400000200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FedraSansPro-Light" panose="020B0303040000020004" pitchFamily="34" charset="0"/>
                <a:cs typeface="Arial" panose="020B0604020202020204" pitchFamily="34" charset="0"/>
              </a:rPr>
              <a:t>Семинары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FedraSansPro-Light" panose="020B0303040000020004" pitchFamily="34" charset="0"/>
                <a:cs typeface="Arial" panose="020B0604020202020204" pitchFamily="34" charset="0"/>
              </a:rPr>
              <a:t>, мастер-классы, инструкции.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FedraSansPro-Light" panose="020B0303040000020004" pitchFamily="34" charset="0"/>
                <a:cs typeface="Arial" panose="020B0604020202020204" pitchFamily="34" charset="0"/>
              </a:rPr>
              <a:t>Формы обратной связи: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FedraSansPro-Light" panose="020B03030400000200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FedraSansPro-Light" panose="020B0303040000020004" pitchFamily="34" charset="0"/>
                <a:cs typeface="Arial" panose="020B0604020202020204" pitchFamily="34" charset="0"/>
              </a:rPr>
              <a:t>Анкеты обратной связи;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FedraSansPro-Light" panose="020B0303040000020004" pitchFamily="34" charset="0"/>
                <a:cs typeface="Arial" panose="020B0604020202020204" pitchFamily="34" charset="0"/>
              </a:rPr>
              <a:t>-Отчеты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FedraSansPro-Light" panose="020B0303040000020004" pitchFamily="34" charset="0"/>
                <a:cs typeface="Arial" panose="020B0604020202020204" pitchFamily="34" charset="0"/>
              </a:rPr>
              <a:t>о проведенных мероприятиях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Arial" panose="020B0604020202020204" pitchFamily="34" charset="0"/>
              <a:ea typeface="FedraSansPro-Light" panose="020B03030400000200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1363663"/>
            <a:ext cx="113744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25"/>
              </a:spcBef>
              <a:buClr>
                <a:srgbClr val="F69200"/>
              </a:buClr>
              <a:buSzPct val="100000"/>
            </a:pPr>
            <a:r>
              <a:rPr lang="ru-RU" altLang="ru-RU" sz="3200" b="1">
                <a:solidFill>
                  <a:srgbClr val="00642D"/>
                </a:solidFill>
                <a:latin typeface="SB Sans Text Semibold"/>
                <a:ea typeface="SB Sans Text Semibold"/>
                <a:cs typeface="SB Sans Text Semibold"/>
              </a:rPr>
              <a:t>СПИСОК ЗНАЧИМЫХ ПРОДУКТОВ ПРОЕКТА</a:t>
            </a:r>
          </a:p>
        </p:txBody>
      </p:sp>
      <p:sp>
        <p:nvSpPr>
          <p:cNvPr id="5" name="Shape 48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49263" y="2481263"/>
            <a:ext cx="8329612" cy="40243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fontAlgn="auto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F69200"/>
              </a:buClr>
              <a:buSzPct val="100000"/>
              <a:defRPr/>
            </a:pPr>
            <a:r>
              <a:rPr lang="ru-RU" alt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FedraSansPro-Light" panose="020B0303040000020004" pitchFamily="34" charset="0"/>
                <a:cs typeface="Arial" panose="020B0604020202020204" pitchFamily="34" charset="0"/>
              </a:rPr>
              <a:t>З</a:t>
            </a:r>
            <a:r>
              <a:rPr lang="ru-RU" alt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FedraSansPro-Light" panose="020B0303040000020004" pitchFamily="34" charset="0"/>
                <a:cs typeface="Arial" panose="020B0604020202020204" pitchFamily="34" charset="0"/>
              </a:rPr>
              <a:t>начимые </a:t>
            </a:r>
            <a:r>
              <a:rPr lang="ru-RU" alt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FedraSansPro-Light" panose="020B0303040000020004" pitchFamily="34" charset="0"/>
                <a:cs typeface="Arial" panose="020B0604020202020204" pitchFamily="34" charset="0"/>
              </a:rPr>
              <a:t>продукты </a:t>
            </a:r>
            <a:r>
              <a:rPr lang="ru-RU" alt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FedraSansPro-Light" panose="020B0303040000020004" pitchFamily="34" charset="0"/>
                <a:cs typeface="Arial" panose="020B0604020202020204" pitchFamily="34" charset="0"/>
              </a:rPr>
              <a:t>по </a:t>
            </a:r>
            <a:r>
              <a:rPr lang="ru-RU" alt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FedraSansPro-Light" panose="020B0303040000020004" pitchFamily="34" charset="0"/>
                <a:cs typeface="Arial" panose="020B0604020202020204" pitchFamily="34" charset="0"/>
              </a:rPr>
              <a:t>итогам реализации управленческого </a:t>
            </a:r>
            <a:r>
              <a:rPr lang="ru-RU" alt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FedraSansPro-Light" panose="020B0303040000020004" pitchFamily="34" charset="0"/>
                <a:cs typeface="Arial" panose="020B0604020202020204" pitchFamily="34" charset="0"/>
              </a:rPr>
              <a:t>проекта:</a:t>
            </a:r>
            <a:endParaRPr lang="ru-RU" altLang="ru-RU" sz="20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FedraSansPro-Light" panose="020B0303040000020004" pitchFamily="34" charset="0"/>
              <a:cs typeface="Arial" panose="020B0604020202020204" pitchFamily="34" charset="0"/>
            </a:endParaRPr>
          </a:p>
          <a:p>
            <a:pPr marL="456265" indent="-456265" fontAlgn="auto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dirty="0">
              <a:latin typeface="Arial" panose="020B0604020202020204" pitchFamily="34" charset="0"/>
              <a:ea typeface="FedraSansPro-Light" panose="020B0303040000020004" pitchFamily="34" charset="0"/>
              <a:cs typeface="Arial" panose="020B0604020202020204" pitchFamily="34" charset="0"/>
            </a:endParaRPr>
          </a:p>
          <a:p>
            <a:pPr marL="456265" indent="-456265" fontAlgn="auto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  <a:cs typeface="+mn-cs"/>
              </a:rPr>
              <a:t>Тексты локальных нормативных актов, разработанных в ходе подготовки и реализации проекта создания ЛРОС.</a:t>
            </a:r>
          </a:p>
          <a:p>
            <a:pPr marL="456265" indent="-456265" fontAlgn="auto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  <a:cs typeface="+mn-cs"/>
              </a:rPr>
              <a:t>Программы  </a:t>
            </a:r>
            <a:r>
              <a:rPr lang="ru-RU" sz="2000" dirty="0">
                <a:latin typeface="+mn-lt"/>
                <a:cs typeface="+mn-cs"/>
              </a:rPr>
              <a:t>(компоненты  программ)  обучения  и  воспитания,  а  также  дополнительные  общеразвивающие  программы, </a:t>
            </a:r>
            <a:r>
              <a:rPr lang="ru-RU" sz="2000" dirty="0">
                <a:latin typeface="+mn-lt"/>
                <a:cs typeface="+mn-cs"/>
              </a:rPr>
              <a:t>построенные </a:t>
            </a:r>
            <a:r>
              <a:rPr lang="ru-RU" sz="2000" dirty="0">
                <a:latin typeface="+mn-lt"/>
                <a:cs typeface="+mn-cs"/>
              </a:rPr>
              <a:t>на материалах внеурочного курса СЭР, в том числе для школьного лагеря</a:t>
            </a:r>
            <a:r>
              <a:rPr lang="ru-RU" sz="2000" dirty="0">
                <a:latin typeface="+mn-lt"/>
                <a:cs typeface="+mn-cs"/>
              </a:rPr>
              <a:t>.</a:t>
            </a:r>
          </a:p>
          <a:p>
            <a:pPr marL="456265" indent="-456265" fontAlgn="auto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  <a:p>
            <a:pPr marL="456265" indent="-456265" fontAlgn="auto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2000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9063" y="3124200"/>
            <a:ext cx="4987925" cy="1784350"/>
          </a:xfrm>
        </p:spPr>
        <p:txBody>
          <a:bodyPr tIns="116205">
            <a:spAutoFit/>
          </a:bodyPr>
          <a:lstStyle/>
          <a:p>
            <a:pPr marL="200025" indent="-188913">
              <a:lnSpc>
                <a:spcPts val="6475"/>
              </a:lnSpc>
              <a:spcBef>
                <a:spcPts val="913"/>
              </a:spcBef>
            </a:pPr>
            <a:r>
              <a:rPr lang="ru-RU" sz="6000" smtClean="0">
                <a:solidFill>
                  <a:srgbClr val="FFFFFF"/>
                </a:solidFill>
                <a:latin typeface="Microsoft Sans Serif" pitchFamily="34" charset="0"/>
                <a:cs typeface="Microsoft Sans Serif" pitchFamily="34" charset="0"/>
              </a:rPr>
              <a:t>СПАСИБО ЗА  ВНИМАНИЕ!</a:t>
            </a:r>
            <a:endParaRPr lang="ru-RU" sz="6000" smtClean="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1333500"/>
            <a:ext cx="11287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1331"/>
              </a:spcBef>
              <a:spcAft>
                <a:spcPts val="600"/>
              </a:spcAft>
              <a:buClr>
                <a:srgbClr val="F69200"/>
              </a:buClr>
              <a:buSzPct val="100000"/>
              <a:defRPr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КРАТКАЯ СПРАВКА ОБ Образовательной Организации</a:t>
            </a:r>
          </a:p>
        </p:txBody>
      </p:sp>
      <p:sp>
        <p:nvSpPr>
          <p:cNvPr id="35842" name="Shape 485"/>
          <p:cNvSpPr>
            <a:spLocks noChangeArrowheads="1"/>
          </p:cNvSpPr>
          <p:nvPr/>
        </p:nvSpPr>
        <p:spPr bwMode="auto">
          <a:xfrm>
            <a:off x="531813" y="2376488"/>
            <a:ext cx="11287125" cy="42751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608013" indent="-608013">
              <a:lnSpc>
                <a:spcPct val="90000"/>
              </a:lnSpc>
              <a:spcBef>
                <a:spcPts val="800"/>
              </a:spcBef>
              <a:buClr>
                <a:srgbClr val="F69200"/>
              </a:buClr>
              <a:buSzPct val="100000"/>
              <a:buFont typeface="Fedra Sans Pro Book"/>
              <a:buChar char="•"/>
            </a:pPr>
            <a:r>
              <a:rPr lang="ru-RU" altLang="ru-RU" sz="2000">
                <a:latin typeface="SB Sans Text Thin"/>
                <a:ea typeface="FedraSansPro-Light"/>
                <a:cs typeface="SB Sans Text Thin"/>
              </a:rPr>
              <a:t>Школа открыта в 1962 году.</a:t>
            </a:r>
          </a:p>
          <a:p>
            <a:pPr marL="608013" indent="-608013">
              <a:lnSpc>
                <a:spcPct val="90000"/>
              </a:lnSpc>
              <a:spcBef>
                <a:spcPts val="800"/>
              </a:spcBef>
              <a:buClr>
                <a:srgbClr val="F69200"/>
              </a:buClr>
              <a:buSzPct val="100000"/>
              <a:buFont typeface="Fedra Sans Pro Book"/>
              <a:buChar char="•"/>
            </a:pPr>
            <a:r>
              <a:rPr lang="ru-RU" altLang="ru-RU" sz="2000">
                <a:latin typeface="SB Sans Text Thin"/>
                <a:ea typeface="FedraSansPro-Light"/>
                <a:cs typeface="SB Sans Text Thin"/>
              </a:rPr>
              <a:t>Сегодня: 9 классов, 49 учеников, 9 педагогов.</a:t>
            </a:r>
          </a:p>
          <a:p>
            <a:pPr marL="608013" indent="-608013">
              <a:lnSpc>
                <a:spcPct val="90000"/>
              </a:lnSpc>
              <a:spcBef>
                <a:spcPts val="800"/>
              </a:spcBef>
              <a:buClr>
                <a:srgbClr val="F69200"/>
              </a:buClr>
              <a:buSzPct val="100000"/>
              <a:buFont typeface="Fedra Sans Pro Book"/>
              <a:buChar char="•"/>
            </a:pPr>
            <a:r>
              <a:rPr lang="ru-RU" altLang="ru-RU" sz="2000">
                <a:latin typeface="SB Sans Text Thin"/>
                <a:ea typeface="FedraSansPro-Light"/>
                <a:cs typeface="SB Sans Text Thin"/>
              </a:rPr>
              <a:t>7 педагогов имеют высшее образование, 2 средне-специальное. 8 учителей имеют первую категорию, 1 – СЗД.</a:t>
            </a:r>
          </a:p>
          <a:p>
            <a:pPr marL="608013" indent="-608013">
              <a:lnSpc>
                <a:spcPct val="90000"/>
              </a:lnSpc>
              <a:spcBef>
                <a:spcPts val="800"/>
              </a:spcBef>
              <a:buClr>
                <a:srgbClr val="F69200"/>
              </a:buClr>
              <a:buSzPct val="100000"/>
              <a:buFont typeface="Fedra Sans Pro Book"/>
              <a:buChar char="•"/>
            </a:pPr>
            <a:r>
              <a:rPr lang="ru-RU" altLang="ru-RU" sz="2000">
                <a:latin typeface="SB Sans Text Thin"/>
                <a:ea typeface="FedraSansPro-Light"/>
                <a:cs typeface="SB Sans Text Thin"/>
              </a:rPr>
              <a:t>Школа имеет 9 участников конкурса «Учитель Года», 3 участника конкурса «Классный классный!», участник конкурса по допобразованию «Воспитать человека».</a:t>
            </a:r>
          </a:p>
          <a:p>
            <a:pPr marL="608013" indent="-608013">
              <a:lnSpc>
                <a:spcPct val="90000"/>
              </a:lnSpc>
              <a:spcBef>
                <a:spcPts val="800"/>
              </a:spcBef>
              <a:buClr>
                <a:srgbClr val="F69200"/>
              </a:buClr>
              <a:buSzPct val="100000"/>
              <a:buFont typeface="Fedra Sans Pro Book"/>
              <a:buChar char="•"/>
            </a:pPr>
            <a:r>
              <a:rPr lang="ru-RU" altLang="ru-RU" sz="2000">
                <a:latin typeface="SB Sans Text Thin"/>
                <a:ea typeface="FedraSansPro-Light"/>
                <a:cs typeface="SB Sans Text Thin"/>
              </a:rPr>
              <a:t>Реализованные проекты: Федеральный проект «Финансовая грамотность», региональный проект «Живи село!» (2, 3 места), Федеральный проект «Билет в будущее»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1084263"/>
            <a:ext cx="78708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Определение параметров среды по диагностической методике В.А.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Ясвина</a:t>
            </a:r>
            <a:r>
              <a:rPr lang="ru-RU" dirty="0">
                <a:latin typeface="+mn-lt"/>
                <a:cs typeface="+mn-cs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38" y="4216400"/>
            <a:ext cx="699611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Большинство параметров образовательной среды МБОУ ООШ с. Малая Сергиевка находятся на среднем уровне.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«Западает» такой параметр как социальная активность, на который подавляюще действует преобладание карьерной среды.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latin typeface="+mn-lt"/>
                <a:cs typeface="+mn-cs"/>
              </a:rPr>
              <a:t>Низкая эмоциональность образовательной </a:t>
            </a:r>
            <a:r>
              <a:rPr lang="ru-RU" sz="1600" dirty="0">
                <a:latin typeface="+mn-lt"/>
                <a:cs typeface="+mn-cs"/>
              </a:rPr>
              <a:t>среды служит показателем </a:t>
            </a:r>
            <a:r>
              <a:rPr lang="ru-RU" sz="1600" dirty="0">
                <a:latin typeface="+mn-lt"/>
                <a:cs typeface="+mn-cs"/>
              </a:rPr>
              <a:t>к преобразованию пространственно-предметной среды.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Превалирующая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доминантность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образовательной среды вполне логична, так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как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наша сельская школа является, по сути, 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единственным «очагом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культуры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» в данной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местности.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83500" y="4343400"/>
            <a:ext cx="45085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5. Повышению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когерентности образовательной среды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может способствовать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тесное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сотрудничество нашей школы с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учреждениями культуры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, дополнительного образования,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средствами массовой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информации. 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33797" y="1453896"/>
          <a:ext cx="4696699" cy="2762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5976286" y="1760233"/>
          <a:ext cx="3670663" cy="245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1319213"/>
            <a:ext cx="12166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>
                <a:srgbClr val="F69200"/>
              </a:buClr>
              <a:buSzPct val="100000"/>
              <a:defRPr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КЛЮЧЕВАЯ ПРОБЛЕМА ПРОЕКТА</a:t>
            </a:r>
          </a:p>
        </p:txBody>
      </p:sp>
      <p:sp>
        <p:nvSpPr>
          <p:cNvPr id="3" name="Shape 48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15913" y="2181225"/>
            <a:ext cx="11534775" cy="43926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 fontAlgn="auto">
              <a:spcBef>
                <a:spcPts val="600"/>
              </a:spcBef>
              <a:spcAft>
                <a:spcPts val="0"/>
              </a:spcAft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661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Отсутствие личностно-развивающей образовательной среды для развития личностного потенциала</a:t>
            </a:r>
          </a:p>
          <a:p>
            <a:pPr marL="456265" indent="-456265" fontAlgn="auto">
              <a:spcBef>
                <a:spcPts val="600"/>
              </a:spcBef>
              <a:spcAft>
                <a:spcPts val="0"/>
              </a:spcAft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2661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456265" indent="-456265" fontAlgn="auto"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661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Ожидаемый результат – </a:t>
            </a:r>
            <a:r>
              <a:rPr lang="ru-RU" altLang="ru-RU" sz="2661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создано пространство для комфортного общения и развития личностного потенциала</a:t>
            </a:r>
            <a:endParaRPr lang="ru-RU" altLang="ru-RU" sz="2661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ct val="100000"/>
              <a:defRPr/>
            </a:pPr>
            <a:endParaRPr lang="ru-RU" altLang="ru-RU" sz="2661" dirty="0">
              <a:solidFill>
                <a:srgbClr val="2297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-66675" y="1317625"/>
            <a:ext cx="121666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ct val="100000"/>
              <a:defRPr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ЦЕЛЕВЫЕ ГРУППЫ ПРОЕКТА,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ct val="100000"/>
              <a:defRPr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БЛАГОПОЛУЧАТЕЛИ</a:t>
            </a:r>
          </a:p>
        </p:txBody>
      </p:sp>
      <p:sp>
        <p:nvSpPr>
          <p:cNvPr id="3" name="Shape 48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90525" y="2354263"/>
            <a:ext cx="11487150" cy="3917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 fontAlgn="auto">
              <a:spcBef>
                <a:spcPts val="799"/>
              </a:spcBef>
              <a:spcAft>
                <a:spcPts val="0"/>
              </a:spcAft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3193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Обучающиеся, родители, педагоги, управленцы, потенциальные социальные партнеры(БДЦ,ДЮСШ…)</a:t>
            </a:r>
            <a:endParaRPr lang="ru-RU" altLang="ru-RU" sz="3193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675" y="3319463"/>
            <a:ext cx="3557588" cy="574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3600" spc="-60" dirty="0">
                <a:solidFill>
                  <a:srgbClr val="00632C"/>
                </a:solidFill>
                <a:latin typeface="Microsoft Sans Serif"/>
                <a:cs typeface="Microsoft Sans Serif"/>
              </a:rPr>
              <a:t>ЦЕЛИ</a:t>
            </a:r>
            <a:r>
              <a:rPr sz="3600" spc="-15" dirty="0">
                <a:solidFill>
                  <a:srgbClr val="00632C"/>
                </a:solidFill>
                <a:latin typeface="Microsoft Sans Serif"/>
                <a:cs typeface="Microsoft Sans Serif"/>
              </a:rPr>
              <a:t> </a:t>
            </a:r>
            <a:r>
              <a:rPr sz="3600" spc="-70" dirty="0">
                <a:solidFill>
                  <a:srgbClr val="00632C"/>
                </a:solidFill>
                <a:latin typeface="Microsoft Sans Serif"/>
                <a:cs typeface="Microsoft Sans Serif"/>
              </a:rPr>
              <a:t>ПРОЕКТА</a:t>
            </a:r>
            <a:endParaRPr sz="3600">
              <a:latin typeface="Microsoft Sans Serif"/>
              <a:cs typeface="Microsoft Sans Serif"/>
            </a:endParaRPr>
          </a:p>
        </p:txBody>
      </p:sp>
      <p:pic>
        <p:nvPicPr>
          <p:cNvPr id="39938" name="object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047875"/>
            <a:ext cx="12176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ject 12"/>
          <p:cNvSpPr txBox="1"/>
          <p:nvPr/>
        </p:nvSpPr>
        <p:spPr>
          <a:xfrm>
            <a:off x="4005263" y="1039813"/>
            <a:ext cx="8010525" cy="822325"/>
          </a:xfrm>
          <a:prstGeom prst="rect">
            <a:avLst/>
          </a:prstGeom>
        </p:spPr>
        <p:txBody>
          <a:bodyPr lIns="0" tIns="164465" rIns="0" bIns="0">
            <a:spAutoFit/>
          </a:bodyPr>
          <a:lstStyle/>
          <a:p>
            <a:pPr marL="374650" indent="-271463">
              <a:lnSpc>
                <a:spcPts val="1725"/>
              </a:lnSpc>
              <a:spcBef>
                <a:spcPts val="1300"/>
              </a:spcBef>
              <a:tabLst>
                <a:tab pos="820738" algn="l"/>
                <a:tab pos="1195388" algn="l"/>
                <a:tab pos="2305050" algn="l"/>
                <a:tab pos="3662363" algn="l"/>
                <a:tab pos="3968750" algn="l"/>
                <a:tab pos="5226050" algn="l"/>
              </a:tabLst>
            </a:pPr>
            <a:r>
              <a:rPr lang="ru-RU" sz="2000" b="1">
                <a:latin typeface="Calibri" pitchFamily="34" charset="0"/>
                <a:cs typeface="Calibri" pitchFamily="34" charset="0"/>
              </a:rPr>
              <a:t>     Цель	1: </a:t>
            </a:r>
            <a:r>
              <a:rPr lang="ru-RU" sz="2000">
                <a:latin typeface="Calibri" pitchFamily="34" charset="0"/>
                <a:cs typeface="Calibri" pitchFamily="34" charset="0"/>
              </a:rPr>
              <a:t>Создание комфортной личностно-развивающей образовательной среды для всех участников образовательного процесса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319588" y="2481263"/>
            <a:ext cx="7696200" cy="976312"/>
          </a:xfrm>
          <a:prstGeom prst="rect">
            <a:avLst/>
          </a:prstGeom>
        </p:spPr>
        <p:txBody>
          <a:bodyPr lIns="0" tIns="200660" rIns="0" bIns="0">
            <a:spAutoFit/>
          </a:bodyPr>
          <a:lstStyle/>
          <a:p>
            <a:pPr marL="104775" fontAlgn="auto">
              <a:lnSpc>
                <a:spcPts val="2035"/>
              </a:lnSpc>
              <a:spcBef>
                <a:spcPts val="1580"/>
              </a:spcBef>
              <a:spcAft>
                <a:spcPts val="0"/>
              </a:spcAft>
              <a:defRPr/>
            </a:pPr>
            <a:r>
              <a:rPr sz="2000" b="1" spc="10" dirty="0">
                <a:latin typeface="Arial"/>
                <a:cs typeface="Arial"/>
              </a:rPr>
              <a:t>Цель</a:t>
            </a:r>
            <a:r>
              <a:rPr sz="2000" b="1" spc="204" dirty="0">
                <a:latin typeface="Arial"/>
                <a:cs typeface="Arial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2:</a:t>
            </a:r>
            <a:r>
              <a:rPr sz="2000" spc="18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Calibri"/>
                <a:cs typeface="Calibri"/>
              </a:rPr>
              <a:t>Создание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условий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для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самовыражения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всех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участников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образовательного</a:t>
            </a:r>
            <a:r>
              <a:rPr lang="ru-RU" sz="2000" spc="-1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процесса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через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организацию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различных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видов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деятельности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05313" y="3873500"/>
            <a:ext cx="7688262" cy="1017588"/>
          </a:xfrm>
          <a:prstGeom prst="rect">
            <a:avLst/>
          </a:prstGeom>
        </p:spPr>
        <p:txBody>
          <a:bodyPr lIns="0" tIns="6985" rIns="0" bIns="0">
            <a:spAutoFit/>
          </a:bodyPr>
          <a:lstStyle/>
          <a:p>
            <a:pPr>
              <a:spcBef>
                <a:spcPts val="50"/>
              </a:spcBef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13"/>
              </a:lnSpc>
            </a:pPr>
            <a:r>
              <a:rPr lang="ru-RU" sz="2000" b="1"/>
              <a:t>Цель 3: </a:t>
            </a:r>
            <a:r>
              <a:rPr lang="ru-RU" sz="2000">
                <a:latin typeface="Calibri" pitchFamily="34" charset="0"/>
                <a:cs typeface="Calibri" pitchFamily="34" charset="0"/>
              </a:rPr>
              <a:t>Улучшение межличностных взаимоотношений между всеми участниками</a:t>
            </a:r>
          </a:p>
          <a:p>
            <a:pPr>
              <a:lnSpc>
                <a:spcPts val="1813"/>
              </a:lnSpc>
            </a:pPr>
            <a:r>
              <a:rPr lang="ru-RU" sz="2000">
                <a:latin typeface="Calibri" pitchFamily="34" charset="0"/>
                <a:cs typeface="Calibri" pitchFamily="34" charset="0"/>
              </a:rPr>
              <a:t>образовательного процесса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219075" y="952500"/>
            <a:ext cx="1524000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0380" indent="-270380" algn="just" fontAlgn="auto">
              <a:lnSpc>
                <a:spcPct val="90000"/>
              </a:lnSpc>
              <a:spcBef>
                <a:spcPts val="799"/>
              </a:spcBef>
              <a:spcAft>
                <a:spcPts val="799"/>
              </a:spcAft>
              <a:buClr>
                <a:srgbClr val="F69200"/>
              </a:buClr>
              <a:buSzPct val="100000"/>
              <a:defRPr/>
            </a:pP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Цель </a:t>
            </a: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4:</a:t>
            </a:r>
            <a:r>
              <a:rPr lang="ru-RU" alt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 </a:t>
            </a:r>
            <a:r>
              <a:rPr lang="ru-RU" altLang="ru-RU" sz="1600" i="1" dirty="0">
                <a:solidFill>
                  <a:srgbClr val="FF0000"/>
                </a:solidFill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«</a:t>
            </a:r>
            <a:r>
              <a:rPr lang="ru-RU" altLang="ru-RU" sz="1600" i="1" dirty="0">
                <a:solidFill>
                  <a:srgbClr val="FF0000"/>
                </a:solidFill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3+2»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08175" y="952500"/>
            <a:ext cx="2908300" cy="31432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</a:rPr>
              <a:t>Организационно-технологический компонент</a:t>
            </a:r>
            <a:endParaRPr lang="ru-RU" sz="1600" b="1" dirty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</a:rPr>
              <a:t>Работа </a:t>
            </a:r>
            <a:r>
              <a:rPr lang="ru-RU" sz="1600" dirty="0">
                <a:solidFill>
                  <a:schemeClr val="tx1"/>
                </a:solidFill>
              </a:rPr>
              <a:t>по сплочению и сотрудничеству участников </a:t>
            </a:r>
            <a:r>
              <a:rPr lang="ru-RU" sz="1600" dirty="0">
                <a:solidFill>
                  <a:schemeClr val="tx1"/>
                </a:solidFill>
              </a:rPr>
              <a:t>ОО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</a:rPr>
              <a:t>Создание ПОС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67325" y="952500"/>
            <a:ext cx="2532063" cy="31432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</a:rPr>
              <a:t>Социальный компонент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</a:rPr>
              <a:t>Возможность позитивного самовыражения детей и взрослых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181975" y="974725"/>
            <a:ext cx="2946400" cy="31162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</a:rPr>
              <a:t>Пространственно-предметный компонент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1. </a:t>
            </a:r>
            <a:r>
              <a:rPr lang="ru-RU" sz="1600" dirty="0" err="1">
                <a:solidFill>
                  <a:schemeClr val="tx1"/>
                </a:solidFill>
              </a:rPr>
              <a:t>Редизайн</a:t>
            </a:r>
            <a:r>
              <a:rPr lang="ru-RU" sz="1600" dirty="0">
                <a:solidFill>
                  <a:schemeClr val="tx1"/>
                </a:solidFill>
              </a:rPr>
              <a:t> школьного пространства: создание зоны релаксации и </a:t>
            </a:r>
            <a:r>
              <a:rPr lang="ru-RU" sz="1600" dirty="0">
                <a:solidFill>
                  <a:schemeClr val="tx1"/>
                </a:solidFill>
              </a:rPr>
              <a:t>рефлексии, открытой стены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30950" y="4694238"/>
            <a:ext cx="5395913" cy="18716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</a:rPr>
              <a:t>Управленческое сопровождение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1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>
                <a:solidFill>
                  <a:schemeClr val="tx1"/>
                </a:solidFill>
              </a:rPr>
              <a:t>Повышение профессиональной подготовки </a:t>
            </a:r>
            <a:r>
              <a:rPr lang="ru-RU" sz="1600" dirty="0">
                <a:solidFill>
                  <a:schemeClr val="tx1"/>
                </a:solidFill>
              </a:rPr>
              <a:t>администрации через </a:t>
            </a:r>
            <a:r>
              <a:rPr lang="ru-RU" sz="1600" dirty="0">
                <a:solidFill>
                  <a:schemeClr val="tx1"/>
                </a:solidFill>
              </a:rPr>
              <a:t>участие </a:t>
            </a:r>
            <a:r>
              <a:rPr lang="ru-RU" sz="1600" dirty="0">
                <a:solidFill>
                  <a:schemeClr val="tx1"/>
                </a:solidFill>
              </a:rPr>
              <a:t>в курсах </a:t>
            </a:r>
            <a:r>
              <a:rPr lang="ru-RU" sz="1600" dirty="0">
                <a:solidFill>
                  <a:schemeClr val="tx1"/>
                </a:solidFill>
              </a:rPr>
              <a:t>«Управление созданием ЛРОС».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2. Разработка </a:t>
            </a:r>
            <a:r>
              <a:rPr lang="ru-RU" sz="1600" dirty="0">
                <a:solidFill>
                  <a:schemeClr val="tx1"/>
                </a:solidFill>
              </a:rPr>
              <a:t>нормативно-правовой </a:t>
            </a:r>
            <a:r>
              <a:rPr lang="ru-RU" sz="1600" dirty="0">
                <a:solidFill>
                  <a:schemeClr val="tx1"/>
                </a:solidFill>
              </a:rPr>
              <a:t>базы проекта.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3. </a:t>
            </a:r>
            <a:r>
              <a:rPr lang="ru-RU" sz="1600" dirty="0">
                <a:solidFill>
                  <a:schemeClr val="tx1"/>
                </a:solidFill>
              </a:rPr>
              <a:t>П</a:t>
            </a:r>
            <a:r>
              <a:rPr lang="ru-RU" sz="1600" dirty="0">
                <a:solidFill>
                  <a:schemeClr val="tx1"/>
                </a:solidFill>
              </a:rPr>
              <a:t>реобразование </a:t>
            </a:r>
            <a:r>
              <a:rPr lang="ru-RU" sz="1600" dirty="0">
                <a:solidFill>
                  <a:schemeClr val="tx1"/>
                </a:solidFill>
              </a:rPr>
              <a:t>модели </a:t>
            </a:r>
            <a:r>
              <a:rPr lang="ru-RU" sz="1600" dirty="0">
                <a:solidFill>
                  <a:schemeClr val="tx1"/>
                </a:solidFill>
              </a:rPr>
              <a:t>управления ОО.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1638" y="4694238"/>
            <a:ext cx="5349875" cy="18716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</a:rPr>
              <a:t>Ресурсное обеспечение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</a:rPr>
              <a:t>профессиональной </a:t>
            </a:r>
            <a:r>
              <a:rPr lang="ru-RU" sz="1600" dirty="0">
                <a:solidFill>
                  <a:schemeClr val="tx1"/>
                </a:solidFill>
              </a:rPr>
              <a:t>подготовки педагогов </a:t>
            </a:r>
            <a:r>
              <a:rPr lang="ru-RU" sz="1600" dirty="0">
                <a:solidFill>
                  <a:schemeClr val="tx1"/>
                </a:solidFill>
              </a:rPr>
              <a:t>через участие в </a:t>
            </a:r>
            <a:r>
              <a:rPr lang="ru-RU" sz="1600" dirty="0">
                <a:solidFill>
                  <a:schemeClr val="tx1"/>
                </a:solidFill>
              </a:rPr>
              <a:t>курсах </a:t>
            </a:r>
            <a:r>
              <a:rPr lang="ru-RU" sz="1600" dirty="0">
                <a:solidFill>
                  <a:schemeClr val="tx1"/>
                </a:solidFill>
              </a:rPr>
              <a:t>«Развитие личностного потенциала в системе взаимодействия ключевых участников образовательных отношений</a:t>
            </a:r>
            <a:r>
              <a:rPr lang="ru-RU" sz="1600" dirty="0">
                <a:solidFill>
                  <a:schemeClr val="tx1"/>
                </a:solidFill>
              </a:rPr>
              <a:t>».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</a:rPr>
              <a:t>Практическое применение УМК «Школа возможностей», технологии 4К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люс 9"/>
          <p:cNvSpPr/>
          <p:nvPr/>
        </p:nvSpPr>
        <p:spPr>
          <a:xfrm>
            <a:off x="5584825" y="4081463"/>
            <a:ext cx="914400" cy="914400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ysClr val="windowText" lastClr="000000"/>
              </a:solidFill>
            </a:endParaRPr>
          </a:p>
        </p:txBody>
      </p:sp>
      <p:pic>
        <p:nvPicPr>
          <p:cNvPr id="40968" name="Рисунок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3968750"/>
            <a:ext cx="76993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71463" y="1317625"/>
            <a:ext cx="1121251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>
                <a:srgbClr val="F69200"/>
              </a:buClr>
              <a:buSzPct val="100000"/>
              <a:defRPr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Результаты проекта и Способы их ДОСТИЖЕНИЯ</a:t>
            </a:r>
          </a:p>
        </p:txBody>
      </p:sp>
      <p:sp>
        <p:nvSpPr>
          <p:cNvPr id="3" name="Shape 48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90525" y="1893888"/>
            <a:ext cx="11641138" cy="40894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608013" indent="-608013">
              <a:lnSpc>
                <a:spcPct val="90000"/>
              </a:lnSpc>
              <a:spcBef>
                <a:spcPts val="800"/>
              </a:spcBef>
              <a:buClr>
                <a:srgbClr val="F69200"/>
              </a:buClr>
              <a:buSzPct val="100000"/>
              <a:buFont typeface="Arial" charset="0"/>
              <a:buChar char="•"/>
            </a:pPr>
            <a:r>
              <a:rPr lang="ru-RU" altLang="ru-RU" sz="2000" b="1">
                <a:latin typeface="SB Sans Text Thin"/>
                <a:ea typeface="FedraSansPro-Light"/>
                <a:cs typeface="SB Sans Text Thin"/>
              </a:rPr>
              <a:t>Продукт:</a:t>
            </a:r>
            <a:r>
              <a:rPr lang="ru-RU" altLang="ru-RU" sz="2000">
                <a:latin typeface="SB Sans Text Thin"/>
                <a:ea typeface="FedraSansPro-Light"/>
                <a:cs typeface="SB Sans Text Thin"/>
              </a:rPr>
              <a:t> Оформленные зоны коридора и рекреаций в соответствие с требованиями по развитию ЛРОС (Стена эмоций, зона комфортного общения, открытая стена) </a:t>
            </a:r>
          </a:p>
          <a:p>
            <a:pPr marL="608013" indent="-608013">
              <a:lnSpc>
                <a:spcPct val="90000"/>
              </a:lnSpc>
              <a:spcBef>
                <a:spcPts val="800"/>
              </a:spcBef>
              <a:buClr>
                <a:srgbClr val="F69200"/>
              </a:buClr>
              <a:buSzPct val="100000"/>
              <a:buFont typeface="Arial" charset="0"/>
              <a:buChar char="•"/>
            </a:pPr>
            <a:r>
              <a:rPr lang="ru-RU" altLang="ru-RU" sz="2000" b="1">
                <a:latin typeface="SB Sans Text Thin"/>
                <a:ea typeface="FedraSansPro-Light"/>
                <a:cs typeface="SB Sans Text Thin"/>
              </a:rPr>
              <a:t>Эффекты:</a:t>
            </a:r>
            <a:r>
              <a:rPr lang="ru-RU" altLang="ru-RU" sz="2000">
                <a:latin typeface="SB Sans Text Thin"/>
                <a:ea typeface="FedraSansPro-Light"/>
                <a:cs typeface="SB Sans Text Thin"/>
              </a:rPr>
              <a:t> - вовлечение всех участников образовательного процесса в инновационную деятельность; создание благоприятной психологически-безопасной комфортной образовательной среды для всех участников образовательного процесса. </a:t>
            </a:r>
          </a:p>
          <a:p>
            <a:pPr marL="608013" indent="-608013">
              <a:lnSpc>
                <a:spcPct val="90000"/>
              </a:lnSpc>
              <a:spcBef>
                <a:spcPts val="800"/>
              </a:spcBef>
              <a:buClr>
                <a:srgbClr val="F69200"/>
              </a:buClr>
              <a:buSzPct val="100000"/>
              <a:buFont typeface="Arial" charset="0"/>
              <a:buChar char="•"/>
            </a:pPr>
            <a:r>
              <a:rPr lang="ru-RU" altLang="ru-RU" sz="2000" b="1">
                <a:latin typeface="SB Sans Text Thin"/>
                <a:ea typeface="FedraSansPro-Light"/>
                <a:cs typeface="SB Sans Text Thin"/>
              </a:rPr>
              <a:t>Методы:</a:t>
            </a:r>
            <a:r>
              <a:rPr lang="ru-RU" altLang="ru-RU" sz="2000">
                <a:latin typeface="SB Sans Text Thin"/>
                <a:ea typeface="FedraSansPro-Light"/>
                <a:cs typeface="SB Sans Text Thin"/>
              </a:rPr>
              <a:t> экспертиза, анализ оценки психологически-безопасной комфортной образовательной среды, </a:t>
            </a:r>
          </a:p>
          <a:p>
            <a:pPr marL="608013" indent="-608013">
              <a:lnSpc>
                <a:spcPct val="90000"/>
              </a:lnSpc>
              <a:spcBef>
                <a:spcPts val="800"/>
              </a:spcBef>
              <a:buClr>
                <a:srgbClr val="F69200"/>
              </a:buClr>
              <a:buSzPct val="100000"/>
              <a:buFont typeface="Arial" charset="0"/>
              <a:buChar char="•"/>
            </a:pPr>
            <a:r>
              <a:rPr lang="ru-RU" altLang="ru-RU" sz="2000" b="1">
                <a:latin typeface="SB Sans Text Thin"/>
                <a:ea typeface="FedraSansPro-Light"/>
                <a:cs typeface="SB Sans Text Thin"/>
              </a:rPr>
              <a:t>Инструментарий:</a:t>
            </a:r>
            <a:r>
              <a:rPr lang="ru-RU" altLang="ru-RU" sz="2000">
                <a:latin typeface="SB Sans Text Thin"/>
                <a:ea typeface="FedraSansPro-Light"/>
                <a:cs typeface="SB Sans Text Thin"/>
              </a:rPr>
              <a:t> </a:t>
            </a:r>
            <a:r>
              <a:rPr lang="ru-RU" sz="2000">
                <a:solidFill>
                  <a:srgbClr val="181818"/>
                </a:solidFill>
                <a:latin typeface="SB Sans Text Thin"/>
                <a:ea typeface="FedraSansPro-Light"/>
                <a:cs typeface="SB Sans Text Thin"/>
              </a:rPr>
              <a:t>УМК «Школа возможностей», </a:t>
            </a:r>
            <a:r>
              <a:rPr lang="ru-RU" altLang="ru-RU" sz="2000">
                <a:solidFill>
                  <a:srgbClr val="181818"/>
                </a:solidFill>
                <a:latin typeface="Fedra Sans Pro Book"/>
                <a:ea typeface="FedraSansPro-Light"/>
              </a:rPr>
              <a:t>Технология 4К, Соглашение о взаимоотношениях </a:t>
            </a:r>
          </a:p>
          <a:p>
            <a:pPr marL="608013" indent="-608013">
              <a:lnSpc>
                <a:spcPct val="90000"/>
              </a:lnSpc>
              <a:spcBef>
                <a:spcPts val="800"/>
              </a:spcBef>
              <a:buClr>
                <a:srgbClr val="F69200"/>
              </a:buClr>
              <a:buSzPct val="100000"/>
              <a:buFont typeface="Arial" charset="0"/>
              <a:buChar char="•"/>
            </a:pPr>
            <a:r>
              <a:rPr lang="ru-RU" altLang="ru-RU" sz="2000">
                <a:latin typeface="SB Sans Text Thin"/>
                <a:ea typeface="FedraSansPro-Light"/>
              </a:rPr>
              <a:t> </a:t>
            </a:r>
            <a:endParaRPr lang="ru-RU" altLang="ru-RU" sz="2000" b="1">
              <a:latin typeface="SB Sans Text Thin"/>
              <a:ea typeface="FedraSansPro-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1268413"/>
            <a:ext cx="113458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F69200"/>
              </a:buClr>
              <a:buSzPct val="100000"/>
              <a:defRPr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Риски и Способы их минимизации</a:t>
            </a: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.</a:t>
            </a:r>
            <a:endParaRPr lang="ru-RU" altLang="ru-RU" sz="3200" b="1" cap="all" dirty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</p:txBody>
      </p:sp>
      <p:sp>
        <p:nvSpPr>
          <p:cNvPr id="17" name="Shape 48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44500" y="2551113"/>
            <a:ext cx="11344275" cy="410686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ct val="100000"/>
              <a:defRPr/>
            </a:pPr>
            <a:endParaRPr lang="ru-RU" altLang="ru-RU" sz="2661" dirty="0">
              <a:solidFill>
                <a:srgbClr val="22974F"/>
              </a:solidFill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270380" indent="-27038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ct val="100000"/>
              <a:defRPr/>
            </a:pPr>
            <a:endParaRPr lang="ru-RU" altLang="ru-RU" sz="3725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44500" y="1762125"/>
          <a:ext cx="11128375" cy="4633913"/>
        </p:xfrm>
        <a:graphic>
          <a:graphicData uri="http://schemas.openxmlformats.org/drawingml/2006/table">
            <a:tbl>
              <a:tblPr/>
              <a:tblGrid>
                <a:gridCol w="5564188"/>
                <a:gridCol w="556418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РИСКИ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3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СПОСОБЫ МИНИМИЗАЦИИ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D34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469900" marR="0" lvl="0" indent="-457200" algn="l" defTabSz="914400" rtl="0" eaLnBrk="1" fontAlgn="base" latinLnBrk="0" hangingPunct="1">
                        <a:lnSpc>
                          <a:spcPts val="2375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 typeface="Microsoft Sans Serif" pitchFamily="34" charset="0"/>
                        <a:buChar char="•"/>
                        <a:tabLst>
                          <a:tab pos="468313" algn="l"/>
                          <a:tab pos="4699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Сопротивление педагогов</a:t>
                      </a:r>
                    </a:p>
                    <a:p>
                      <a:pPr marL="469900" marR="0" lvl="0" indent="-457200" algn="l" defTabSz="914400" rtl="0" eaLnBrk="1" fontAlgn="base" latinLnBrk="0" hangingPunct="1">
                        <a:lnSpc>
                          <a:spcPts val="21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68313" algn="l"/>
                          <a:tab pos="4699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(стимулирование, вовлечение, личный</a:t>
                      </a:r>
                    </a:p>
                    <a:p>
                      <a:pPr marL="469900" marR="0" lvl="0" indent="-457200" algn="l" defTabSz="914400" rtl="0" eaLnBrk="1" fontAlgn="base" latinLnBrk="0" hangingPunct="1">
                        <a:lnSpc>
                          <a:spcPts val="2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68313" algn="l"/>
                          <a:tab pos="4699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Пример)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Повышение качества информационно-разъяснительной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FC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469900" marR="0" lvl="0" indent="-457200" algn="l" defTabSz="914400" rtl="0" eaLnBrk="1" fontAlgn="base" latinLnBrk="0" hangingPunct="1">
                        <a:lnSpc>
                          <a:spcPts val="2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Microsoft Sans Serif" pitchFamily="34" charset="0"/>
                        <a:buChar char="•"/>
                        <a:tabLst>
                          <a:tab pos="468313" algn="l"/>
                          <a:tab pos="4699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Нехватка финансовых средств для</a:t>
                      </a:r>
                    </a:p>
                    <a:p>
                      <a:pPr marL="469900" marR="0" lvl="0" indent="-457200" algn="l" defTabSz="914400" rtl="0" eaLnBrk="1" fontAlgn="base" latinLnBrk="0" hangingPunct="1">
                        <a:lnSpc>
                          <a:spcPts val="21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68313" algn="l"/>
                          <a:tab pos="4699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преобразования предметно-</a:t>
                      </a:r>
                    </a:p>
                    <a:p>
                      <a:pPr marL="469900" marR="0" lvl="0" indent="-457200" algn="l" defTabSz="914400" rtl="0" eaLnBrk="1" fontAlgn="base" latinLnBrk="0" hangingPunct="1">
                        <a:lnSpc>
                          <a:spcPts val="21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68313" algn="l"/>
                          <a:tab pos="4699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пространственной среды (привлечение</a:t>
                      </a:r>
                    </a:p>
                    <a:p>
                      <a:pPr marL="469900" marR="0" lvl="0" indent="-457200" algn="l" defTabSz="914400" rtl="0" eaLnBrk="1" fontAlgn="base" latinLnBrk="0" hangingPunct="1">
                        <a:lnSpc>
                          <a:spcPts val="2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68313" algn="l"/>
                          <a:tab pos="4699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средств спонсоров)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Создание в школе «Стены эмоций», «Зоны комфортного общения», «Открытая стена»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7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469900" marR="0" lvl="0" indent="-457200" algn="l" defTabSz="914400" rtl="0" eaLnBrk="1" fontAlgn="base" latinLnBrk="0" hangingPunct="1">
                        <a:lnSpc>
                          <a:spcPts val="2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Microsoft Sans Serif" pitchFamily="34" charset="0"/>
                        <a:buChar char="•"/>
                        <a:tabLst>
                          <a:tab pos="468313" algn="l"/>
                          <a:tab pos="4699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Пассивное отношение родителей</a:t>
                      </a:r>
                    </a:p>
                    <a:p>
                      <a:pPr marL="469900" marR="0" lvl="0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68313" algn="l"/>
                          <a:tab pos="4699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(поиск единомышленников,  информационная работа с  родителями)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Подготовительное информирование через систему родительских собраний, социальных сетей и сайта ОУ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FC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469900" marR="0" lvl="0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Tx/>
                        <a:buFont typeface="Microsoft Sans Serif" pitchFamily="34" charset="0"/>
                        <a:buChar char="•"/>
                        <a:tabLst>
                          <a:tab pos="468313" algn="l"/>
                          <a:tab pos="4699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Отсутствие специальных знаний или  специалистов для реализации  отдельных направлений программы  (расширение штата сотрудников,  обучение)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Рациональное использование учебного, внеучебного и каникулярного времени, грамотная интеграция УМК «Школа возможностей» в предметные области.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7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BUDUSHEE_COLORS">
      <a:dk1>
        <a:srgbClr val="333E48"/>
      </a:dk1>
      <a:lt1>
        <a:srgbClr val="FFFFFF"/>
      </a:lt1>
      <a:dk2>
        <a:srgbClr val="FF6633"/>
      </a:dk2>
      <a:lt2>
        <a:srgbClr val="EDEDED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330099"/>
      </a:hlink>
      <a:folHlink>
        <a:srgbClr val="FF99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890</Words>
  <Application>Microsoft Office PowerPoint</Application>
  <PresentationFormat>Произвольный</PresentationFormat>
  <Paragraphs>162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Шаблон оформления</vt:lpstr>
      </vt:variant>
      <vt:variant>
        <vt:i4>33</vt:i4>
      </vt:variant>
      <vt:variant>
        <vt:lpstr>Заголовки слайдов</vt:lpstr>
      </vt:variant>
      <vt:variant>
        <vt:i4>16</vt:i4>
      </vt:variant>
    </vt:vector>
  </HeadingPairs>
  <TitlesOfParts>
    <vt:vector size="61" baseType="lpstr">
      <vt:lpstr>Calibri</vt:lpstr>
      <vt:lpstr>Arial</vt:lpstr>
      <vt:lpstr>Verdana</vt:lpstr>
      <vt:lpstr>SB Sans Text Semibold</vt:lpstr>
      <vt:lpstr>Fedra Sans Pro Bold</vt:lpstr>
      <vt:lpstr>Fedra Sans Pro</vt:lpstr>
      <vt:lpstr>SB Sans Text Thin</vt:lpstr>
      <vt:lpstr>FedraSansPro-LightItalic</vt:lpstr>
      <vt:lpstr>FedraSansPro-Light</vt:lpstr>
      <vt:lpstr>Fedra Sans Pro Book</vt:lpstr>
      <vt:lpstr>Microsoft Sans Serif</vt:lpstr>
      <vt:lpstr>Times New Roman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Kitsen, Andrey</dc:creator>
  <cp:lastModifiedBy>KarinaVet14@outlook.com</cp:lastModifiedBy>
  <cp:revision>92</cp:revision>
  <dcterms:created xsi:type="dcterms:W3CDTF">2021-05-31T10:14:14Z</dcterms:created>
  <dcterms:modified xsi:type="dcterms:W3CDTF">2023-02-20T03:32:18Z</dcterms:modified>
</cp:coreProperties>
</file>